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6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8" autoAdjust="0"/>
    <p:restoredTop sz="94660"/>
  </p:normalViewPr>
  <p:slideViewPr>
    <p:cSldViewPr snapToGrid="0">
      <p:cViewPr varScale="1">
        <p:scale>
          <a:sx n="72" d="100"/>
          <a:sy n="72" d="100"/>
        </p:scale>
        <p:origin x="254"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AB8C4-E701-4C9A-8BD8-431C67CEC175}" type="doc">
      <dgm:prSet loTypeId="urn:microsoft.com/office/officeart/2005/8/layout/hierarchy1" loCatId="hierarchy" qsTypeId="urn:microsoft.com/office/officeart/2005/8/quickstyle/simple1" qsCatId="simple" csTypeId="urn:microsoft.com/office/officeart/2005/8/colors/accent6_1" csCatId="accent6" phldr="1"/>
      <dgm:spPr/>
      <dgm:t>
        <a:bodyPr/>
        <a:lstStyle/>
        <a:p>
          <a:endParaRPr lang="en-US"/>
        </a:p>
      </dgm:t>
    </dgm:pt>
    <dgm:pt modelId="{E214BB28-51C6-4A53-BBE0-2A7809F4A186}">
      <dgm:prSet/>
      <dgm:spPr/>
      <dgm:t>
        <a:bodyPr/>
        <a:lstStyle/>
        <a:p>
          <a:r>
            <a:rPr lang="en-US" dirty="0"/>
            <a:t>To achieve s accurate an account of the truth as possible</a:t>
          </a:r>
        </a:p>
      </dgm:t>
    </dgm:pt>
    <dgm:pt modelId="{2E3CD0E5-4CB7-4BA7-908C-D9B39EC926E9}" type="parTrans" cxnId="{FD468450-FAC2-4918-9A03-533E39924ECA}">
      <dgm:prSet/>
      <dgm:spPr/>
      <dgm:t>
        <a:bodyPr/>
        <a:lstStyle/>
        <a:p>
          <a:endParaRPr lang="en-US"/>
        </a:p>
      </dgm:t>
    </dgm:pt>
    <dgm:pt modelId="{955F9360-5CB0-42DD-B9E6-0FB9ECBCD783}" type="sibTrans" cxnId="{FD468450-FAC2-4918-9A03-533E39924ECA}">
      <dgm:prSet/>
      <dgm:spPr/>
      <dgm:t>
        <a:bodyPr/>
        <a:lstStyle/>
        <a:p>
          <a:endParaRPr lang="en-US"/>
        </a:p>
      </dgm:t>
    </dgm:pt>
    <dgm:pt modelId="{7BC00C41-079F-43DB-866D-4B2A7A9F1C56}">
      <dgm:prSet/>
      <dgm:spPr/>
      <dgm:t>
        <a:bodyPr/>
        <a:lstStyle/>
        <a:p>
          <a:r>
            <a:rPr lang="en-US" dirty="0"/>
            <a:t>To avoid being manipulated, exploited, and cheated</a:t>
          </a:r>
        </a:p>
      </dgm:t>
    </dgm:pt>
    <dgm:pt modelId="{FA79C602-86CD-4733-B0F3-1C2D6B2C7506}" type="parTrans" cxnId="{F2FD5798-7062-48C7-BF5B-BF688D481516}">
      <dgm:prSet/>
      <dgm:spPr/>
      <dgm:t>
        <a:bodyPr/>
        <a:lstStyle/>
        <a:p>
          <a:endParaRPr lang="en-US"/>
        </a:p>
      </dgm:t>
    </dgm:pt>
    <dgm:pt modelId="{11410031-7F44-4760-A8B2-09A80A2585B6}" type="sibTrans" cxnId="{F2FD5798-7062-48C7-BF5B-BF688D481516}">
      <dgm:prSet/>
      <dgm:spPr/>
      <dgm:t>
        <a:bodyPr/>
        <a:lstStyle/>
        <a:p>
          <a:endParaRPr lang="en-US"/>
        </a:p>
      </dgm:t>
    </dgm:pt>
    <dgm:pt modelId="{AA0D1552-B130-4693-9E48-285662C6313C}">
      <dgm:prSet/>
      <dgm:spPr/>
      <dgm:t>
        <a:bodyPr/>
        <a:lstStyle/>
        <a:p>
          <a:r>
            <a:rPr lang="en-US" dirty="0"/>
            <a:t>To be as well-informed as possible when we make moral decisions</a:t>
          </a:r>
        </a:p>
      </dgm:t>
    </dgm:pt>
    <dgm:pt modelId="{629DDEEC-264D-472E-A0D3-2235A1BF0FC9}" type="parTrans" cxnId="{3597DE76-30B9-4396-92AC-9A77DEE23341}">
      <dgm:prSet/>
      <dgm:spPr/>
      <dgm:t>
        <a:bodyPr/>
        <a:lstStyle/>
        <a:p>
          <a:endParaRPr lang="en-US"/>
        </a:p>
      </dgm:t>
    </dgm:pt>
    <dgm:pt modelId="{76B2B02D-FBCB-48C8-BE46-B507840FD902}" type="sibTrans" cxnId="{3597DE76-30B9-4396-92AC-9A77DEE23341}">
      <dgm:prSet/>
      <dgm:spPr/>
      <dgm:t>
        <a:bodyPr/>
        <a:lstStyle/>
        <a:p>
          <a:endParaRPr lang="en-US"/>
        </a:p>
      </dgm:t>
    </dgm:pt>
    <dgm:pt modelId="{B6E0E419-EB69-419A-AC11-85C358D7DD58}" type="pres">
      <dgm:prSet presAssocID="{E88AB8C4-E701-4C9A-8BD8-431C67CEC175}" presName="hierChild1" presStyleCnt="0">
        <dgm:presLayoutVars>
          <dgm:chPref val="1"/>
          <dgm:dir/>
          <dgm:animOne val="branch"/>
          <dgm:animLvl val="lvl"/>
          <dgm:resizeHandles/>
        </dgm:presLayoutVars>
      </dgm:prSet>
      <dgm:spPr/>
    </dgm:pt>
    <dgm:pt modelId="{67636A32-B43D-4842-815A-36033BD8499C}" type="pres">
      <dgm:prSet presAssocID="{E214BB28-51C6-4A53-BBE0-2A7809F4A186}" presName="hierRoot1" presStyleCnt="0"/>
      <dgm:spPr/>
    </dgm:pt>
    <dgm:pt modelId="{1C139DF6-0FA6-4AF1-B562-7922E2314FAA}" type="pres">
      <dgm:prSet presAssocID="{E214BB28-51C6-4A53-BBE0-2A7809F4A186}" presName="composite" presStyleCnt="0"/>
      <dgm:spPr/>
    </dgm:pt>
    <dgm:pt modelId="{B44D879D-1B0A-4A56-B2F8-F21FF59D07F8}" type="pres">
      <dgm:prSet presAssocID="{E214BB28-51C6-4A53-BBE0-2A7809F4A186}" presName="background" presStyleLbl="node0" presStyleIdx="0" presStyleCnt="3"/>
      <dgm:spPr/>
    </dgm:pt>
    <dgm:pt modelId="{6B6E7E7C-C194-4747-9283-8FC5C045B0DF}" type="pres">
      <dgm:prSet presAssocID="{E214BB28-51C6-4A53-BBE0-2A7809F4A186}" presName="text" presStyleLbl="fgAcc0" presStyleIdx="0" presStyleCnt="3" custScaleX="109077" custScaleY="137004">
        <dgm:presLayoutVars>
          <dgm:chPref val="3"/>
        </dgm:presLayoutVars>
      </dgm:prSet>
      <dgm:spPr/>
    </dgm:pt>
    <dgm:pt modelId="{16D1FAC0-309E-4BC0-BBC8-5486A10DC0C1}" type="pres">
      <dgm:prSet presAssocID="{E214BB28-51C6-4A53-BBE0-2A7809F4A186}" presName="hierChild2" presStyleCnt="0"/>
      <dgm:spPr/>
    </dgm:pt>
    <dgm:pt modelId="{7AC36096-D442-459E-BC6E-152F24430A73}" type="pres">
      <dgm:prSet presAssocID="{7BC00C41-079F-43DB-866D-4B2A7A9F1C56}" presName="hierRoot1" presStyleCnt="0"/>
      <dgm:spPr/>
    </dgm:pt>
    <dgm:pt modelId="{DA19B414-1A5E-44DA-8A1A-79601B97C7E0}" type="pres">
      <dgm:prSet presAssocID="{7BC00C41-079F-43DB-866D-4B2A7A9F1C56}" presName="composite" presStyleCnt="0"/>
      <dgm:spPr/>
    </dgm:pt>
    <dgm:pt modelId="{6D2765D3-8988-41CA-8C8E-057270025910}" type="pres">
      <dgm:prSet presAssocID="{7BC00C41-079F-43DB-866D-4B2A7A9F1C56}" presName="background" presStyleLbl="node0" presStyleIdx="1" presStyleCnt="3"/>
      <dgm:spPr/>
    </dgm:pt>
    <dgm:pt modelId="{7076F155-7655-4A31-A1AC-F5D7F5F96437}" type="pres">
      <dgm:prSet presAssocID="{7BC00C41-079F-43DB-866D-4B2A7A9F1C56}" presName="text" presStyleLbl="fgAcc0" presStyleIdx="1" presStyleCnt="3" custScaleX="109905" custScaleY="132675">
        <dgm:presLayoutVars>
          <dgm:chPref val="3"/>
        </dgm:presLayoutVars>
      </dgm:prSet>
      <dgm:spPr/>
    </dgm:pt>
    <dgm:pt modelId="{A8315C1B-6FAA-4DD7-9EDF-E1B8F3B4DF66}" type="pres">
      <dgm:prSet presAssocID="{7BC00C41-079F-43DB-866D-4B2A7A9F1C56}" presName="hierChild2" presStyleCnt="0"/>
      <dgm:spPr/>
    </dgm:pt>
    <dgm:pt modelId="{0658EE2E-F75B-4875-924F-F6A79EBF370A}" type="pres">
      <dgm:prSet presAssocID="{AA0D1552-B130-4693-9E48-285662C6313C}" presName="hierRoot1" presStyleCnt="0"/>
      <dgm:spPr/>
    </dgm:pt>
    <dgm:pt modelId="{144B580D-8283-4F80-BB9B-DB651E12E018}" type="pres">
      <dgm:prSet presAssocID="{AA0D1552-B130-4693-9E48-285662C6313C}" presName="composite" presStyleCnt="0"/>
      <dgm:spPr/>
    </dgm:pt>
    <dgm:pt modelId="{9A9FB163-8FDE-4126-8E8C-1E3E927F6234}" type="pres">
      <dgm:prSet presAssocID="{AA0D1552-B130-4693-9E48-285662C6313C}" presName="background" presStyleLbl="node0" presStyleIdx="2" presStyleCnt="3"/>
      <dgm:spPr/>
    </dgm:pt>
    <dgm:pt modelId="{E04854D2-849B-4B50-8AE0-74F390359F22}" type="pres">
      <dgm:prSet presAssocID="{AA0D1552-B130-4693-9E48-285662C6313C}" presName="text" presStyleLbl="fgAcc0" presStyleIdx="2" presStyleCnt="3" custScaleX="107699" custScaleY="127633" custLinFactNeighborX="974" custLinFactNeighborY="2301">
        <dgm:presLayoutVars>
          <dgm:chPref val="3"/>
        </dgm:presLayoutVars>
      </dgm:prSet>
      <dgm:spPr/>
    </dgm:pt>
    <dgm:pt modelId="{6C45CD03-5089-44D5-800A-82AB475845BF}" type="pres">
      <dgm:prSet presAssocID="{AA0D1552-B130-4693-9E48-285662C6313C}" presName="hierChild2" presStyleCnt="0"/>
      <dgm:spPr/>
    </dgm:pt>
  </dgm:ptLst>
  <dgm:cxnLst>
    <dgm:cxn modelId="{1843B711-E102-4D13-B1B4-8DBE628293CD}" type="presOf" srcId="{E88AB8C4-E701-4C9A-8BD8-431C67CEC175}" destId="{B6E0E419-EB69-419A-AC11-85C358D7DD58}" srcOrd="0" destOrd="0" presId="urn:microsoft.com/office/officeart/2005/8/layout/hierarchy1"/>
    <dgm:cxn modelId="{2C31A916-483D-4EC9-81C6-ACA37F2247EE}" type="presOf" srcId="{AA0D1552-B130-4693-9E48-285662C6313C}" destId="{E04854D2-849B-4B50-8AE0-74F390359F22}" srcOrd="0" destOrd="0" presId="urn:microsoft.com/office/officeart/2005/8/layout/hierarchy1"/>
    <dgm:cxn modelId="{FD468450-FAC2-4918-9A03-533E39924ECA}" srcId="{E88AB8C4-E701-4C9A-8BD8-431C67CEC175}" destId="{E214BB28-51C6-4A53-BBE0-2A7809F4A186}" srcOrd="0" destOrd="0" parTransId="{2E3CD0E5-4CB7-4BA7-908C-D9B39EC926E9}" sibTransId="{955F9360-5CB0-42DD-B9E6-0FB9ECBCD783}"/>
    <dgm:cxn modelId="{B3620471-6535-4711-A73B-FADF7D5D5E0B}" type="presOf" srcId="{E214BB28-51C6-4A53-BBE0-2A7809F4A186}" destId="{6B6E7E7C-C194-4747-9283-8FC5C045B0DF}" srcOrd="0" destOrd="0" presId="urn:microsoft.com/office/officeart/2005/8/layout/hierarchy1"/>
    <dgm:cxn modelId="{3597DE76-30B9-4396-92AC-9A77DEE23341}" srcId="{E88AB8C4-E701-4C9A-8BD8-431C67CEC175}" destId="{AA0D1552-B130-4693-9E48-285662C6313C}" srcOrd="2" destOrd="0" parTransId="{629DDEEC-264D-472E-A0D3-2235A1BF0FC9}" sibTransId="{76B2B02D-FBCB-48C8-BE46-B507840FD902}"/>
    <dgm:cxn modelId="{F2FD5798-7062-48C7-BF5B-BF688D481516}" srcId="{E88AB8C4-E701-4C9A-8BD8-431C67CEC175}" destId="{7BC00C41-079F-43DB-866D-4B2A7A9F1C56}" srcOrd="1" destOrd="0" parTransId="{FA79C602-86CD-4733-B0F3-1C2D6B2C7506}" sibTransId="{11410031-7F44-4760-A8B2-09A80A2585B6}"/>
    <dgm:cxn modelId="{43F922FC-B610-4601-9B27-8CEF2C943D27}" type="presOf" srcId="{7BC00C41-079F-43DB-866D-4B2A7A9F1C56}" destId="{7076F155-7655-4A31-A1AC-F5D7F5F96437}" srcOrd="0" destOrd="0" presId="urn:microsoft.com/office/officeart/2005/8/layout/hierarchy1"/>
    <dgm:cxn modelId="{FD303256-82EC-41FB-A3F2-265ADB5151CA}" type="presParOf" srcId="{B6E0E419-EB69-419A-AC11-85C358D7DD58}" destId="{67636A32-B43D-4842-815A-36033BD8499C}" srcOrd="0" destOrd="0" presId="urn:microsoft.com/office/officeart/2005/8/layout/hierarchy1"/>
    <dgm:cxn modelId="{EB9D11C1-0DB5-4994-A1DB-66F13C67ED2F}" type="presParOf" srcId="{67636A32-B43D-4842-815A-36033BD8499C}" destId="{1C139DF6-0FA6-4AF1-B562-7922E2314FAA}" srcOrd="0" destOrd="0" presId="urn:microsoft.com/office/officeart/2005/8/layout/hierarchy1"/>
    <dgm:cxn modelId="{C383A150-47A7-45BC-9B35-A1A954DF02B2}" type="presParOf" srcId="{1C139DF6-0FA6-4AF1-B562-7922E2314FAA}" destId="{B44D879D-1B0A-4A56-B2F8-F21FF59D07F8}" srcOrd="0" destOrd="0" presId="urn:microsoft.com/office/officeart/2005/8/layout/hierarchy1"/>
    <dgm:cxn modelId="{FF26CD59-CFCE-4980-84FF-DC45C5EC2E6A}" type="presParOf" srcId="{1C139DF6-0FA6-4AF1-B562-7922E2314FAA}" destId="{6B6E7E7C-C194-4747-9283-8FC5C045B0DF}" srcOrd="1" destOrd="0" presId="urn:microsoft.com/office/officeart/2005/8/layout/hierarchy1"/>
    <dgm:cxn modelId="{B060FA7B-299A-475B-B20E-2BD2B23B527D}" type="presParOf" srcId="{67636A32-B43D-4842-815A-36033BD8499C}" destId="{16D1FAC0-309E-4BC0-BBC8-5486A10DC0C1}" srcOrd="1" destOrd="0" presId="urn:microsoft.com/office/officeart/2005/8/layout/hierarchy1"/>
    <dgm:cxn modelId="{44AF1C05-5E17-4037-A0FC-1DF46EB7B4E5}" type="presParOf" srcId="{B6E0E419-EB69-419A-AC11-85C358D7DD58}" destId="{7AC36096-D442-459E-BC6E-152F24430A73}" srcOrd="1" destOrd="0" presId="urn:microsoft.com/office/officeart/2005/8/layout/hierarchy1"/>
    <dgm:cxn modelId="{A545D677-0772-4D1D-BF02-6314FA3BAFFC}" type="presParOf" srcId="{7AC36096-D442-459E-BC6E-152F24430A73}" destId="{DA19B414-1A5E-44DA-8A1A-79601B97C7E0}" srcOrd="0" destOrd="0" presId="urn:microsoft.com/office/officeart/2005/8/layout/hierarchy1"/>
    <dgm:cxn modelId="{79ACE828-9D84-4A3E-A945-62F2CEADE906}" type="presParOf" srcId="{DA19B414-1A5E-44DA-8A1A-79601B97C7E0}" destId="{6D2765D3-8988-41CA-8C8E-057270025910}" srcOrd="0" destOrd="0" presId="urn:microsoft.com/office/officeart/2005/8/layout/hierarchy1"/>
    <dgm:cxn modelId="{D45CDE9D-4551-4312-ABCA-E76C325ECAC8}" type="presParOf" srcId="{DA19B414-1A5E-44DA-8A1A-79601B97C7E0}" destId="{7076F155-7655-4A31-A1AC-F5D7F5F96437}" srcOrd="1" destOrd="0" presId="urn:microsoft.com/office/officeart/2005/8/layout/hierarchy1"/>
    <dgm:cxn modelId="{400897C9-A1B1-4E31-A1F7-459ECE4608DE}" type="presParOf" srcId="{7AC36096-D442-459E-BC6E-152F24430A73}" destId="{A8315C1B-6FAA-4DD7-9EDF-E1B8F3B4DF66}" srcOrd="1" destOrd="0" presId="urn:microsoft.com/office/officeart/2005/8/layout/hierarchy1"/>
    <dgm:cxn modelId="{61A7045A-AD9C-4375-90A3-7CC8468F551D}" type="presParOf" srcId="{B6E0E419-EB69-419A-AC11-85C358D7DD58}" destId="{0658EE2E-F75B-4875-924F-F6A79EBF370A}" srcOrd="2" destOrd="0" presId="urn:microsoft.com/office/officeart/2005/8/layout/hierarchy1"/>
    <dgm:cxn modelId="{D208CA50-8EC9-46A8-A036-6096F0861A44}" type="presParOf" srcId="{0658EE2E-F75B-4875-924F-F6A79EBF370A}" destId="{144B580D-8283-4F80-BB9B-DB651E12E018}" srcOrd="0" destOrd="0" presId="urn:microsoft.com/office/officeart/2005/8/layout/hierarchy1"/>
    <dgm:cxn modelId="{4CD08A47-C3A0-4F21-B44C-DB87865E50AE}" type="presParOf" srcId="{144B580D-8283-4F80-BB9B-DB651E12E018}" destId="{9A9FB163-8FDE-4126-8E8C-1E3E927F6234}" srcOrd="0" destOrd="0" presId="urn:microsoft.com/office/officeart/2005/8/layout/hierarchy1"/>
    <dgm:cxn modelId="{8CB8F4D3-0CAE-4CD9-A847-FD8FA2C6A873}" type="presParOf" srcId="{144B580D-8283-4F80-BB9B-DB651E12E018}" destId="{E04854D2-849B-4B50-8AE0-74F390359F22}" srcOrd="1" destOrd="0" presId="urn:microsoft.com/office/officeart/2005/8/layout/hierarchy1"/>
    <dgm:cxn modelId="{0797A2B8-8D3B-48B0-862A-E4312D24C928}" type="presParOf" srcId="{0658EE2E-F75B-4875-924F-F6A79EBF370A}" destId="{6C45CD03-5089-44D5-800A-82AB475845B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D879D-1B0A-4A56-B2F8-F21FF59D07F8}">
      <dsp:nvSpPr>
        <dsp:cNvPr id="0" name=""/>
        <dsp:cNvSpPr/>
      </dsp:nvSpPr>
      <dsp:spPr>
        <a:xfrm>
          <a:off x="2990" y="656053"/>
          <a:ext cx="3109937" cy="2480421"/>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6E7E7C-C194-4747-9283-8FC5C045B0DF}">
      <dsp:nvSpPr>
        <dsp:cNvPr id="0" name=""/>
        <dsp:cNvSpPr/>
      </dsp:nvSpPr>
      <dsp:spPr>
        <a:xfrm>
          <a:off x="319783" y="957007"/>
          <a:ext cx="3109937" cy="2480421"/>
        </a:xfrm>
        <a:prstGeom prst="roundRect">
          <a:avLst>
            <a:gd name="adj" fmla="val 10000"/>
          </a:avLst>
        </a:prstGeom>
        <a:solidFill>
          <a:schemeClr val="accent6">
            <a:alpha val="90000"/>
            <a:tint val="4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To achieve s accurate an account of the truth as possible</a:t>
          </a:r>
        </a:p>
      </dsp:txBody>
      <dsp:txXfrm>
        <a:off x="392432" y="1029656"/>
        <a:ext cx="2964639" cy="2335123"/>
      </dsp:txXfrm>
    </dsp:sp>
    <dsp:sp modelId="{6D2765D3-8988-41CA-8C8E-057270025910}">
      <dsp:nvSpPr>
        <dsp:cNvPr id="0" name=""/>
        <dsp:cNvSpPr/>
      </dsp:nvSpPr>
      <dsp:spPr>
        <a:xfrm>
          <a:off x="3746514" y="656053"/>
          <a:ext cx="3133545" cy="2402046"/>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76F155-7655-4A31-A1AC-F5D7F5F96437}">
      <dsp:nvSpPr>
        <dsp:cNvPr id="0" name=""/>
        <dsp:cNvSpPr/>
      </dsp:nvSpPr>
      <dsp:spPr>
        <a:xfrm>
          <a:off x="4063307" y="957007"/>
          <a:ext cx="3133545" cy="2402046"/>
        </a:xfrm>
        <a:prstGeom prst="roundRect">
          <a:avLst>
            <a:gd name="adj" fmla="val 10000"/>
          </a:avLst>
        </a:prstGeom>
        <a:solidFill>
          <a:schemeClr val="accent6">
            <a:alpha val="90000"/>
            <a:tint val="4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To avoid being manipulated, exploited, and cheated</a:t>
          </a:r>
        </a:p>
      </dsp:txBody>
      <dsp:txXfrm>
        <a:off x="4133661" y="1027361"/>
        <a:ext cx="2992837" cy="2261338"/>
      </dsp:txXfrm>
    </dsp:sp>
    <dsp:sp modelId="{9A9FB163-8FDE-4126-8E8C-1E3E927F6234}">
      <dsp:nvSpPr>
        <dsp:cNvPr id="0" name=""/>
        <dsp:cNvSpPr/>
      </dsp:nvSpPr>
      <dsp:spPr>
        <a:xfrm>
          <a:off x="7516636" y="697712"/>
          <a:ext cx="3070649" cy="2310761"/>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4854D2-849B-4B50-8AE0-74F390359F22}">
      <dsp:nvSpPr>
        <dsp:cNvPr id="0" name=""/>
        <dsp:cNvSpPr/>
      </dsp:nvSpPr>
      <dsp:spPr>
        <a:xfrm>
          <a:off x="7833429" y="998666"/>
          <a:ext cx="3070649" cy="2310761"/>
        </a:xfrm>
        <a:prstGeom prst="roundRect">
          <a:avLst>
            <a:gd name="adj" fmla="val 10000"/>
          </a:avLst>
        </a:prstGeom>
        <a:solidFill>
          <a:schemeClr val="accent6">
            <a:alpha val="90000"/>
            <a:tint val="4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To be as well-informed as possible when we make moral decisions</a:t>
          </a:r>
        </a:p>
      </dsp:txBody>
      <dsp:txXfrm>
        <a:off x="7901109" y="1066346"/>
        <a:ext cx="2935289" cy="21754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323254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44243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7A29-7C7F-45D2-947F-A50E88F23AFE}"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3163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143319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7A29-7C7F-45D2-947F-A50E88F23AFE}"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0828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1291835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384015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313229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99468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313124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128843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102793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112497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96777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61056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9E8B80-3784-44AE-B230-DAD2E17B6259}" type="datetimeFigureOut">
              <a:rPr lang="en-US" smtClean="0"/>
              <a:t>12/12/2025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2D7A29-7C7F-45D2-947F-A50E88F23AFE}" type="slidenum">
              <a:rPr lang="en-US" smtClean="0"/>
              <a:t>‹#›</a:t>
            </a:fld>
            <a:endParaRPr lang="en-US" dirty="0"/>
          </a:p>
        </p:txBody>
      </p:sp>
    </p:spTree>
    <p:extLst>
      <p:ext uri="{BB962C8B-B14F-4D97-AF65-F5344CB8AC3E}">
        <p14:creationId xmlns:p14="http://schemas.microsoft.com/office/powerpoint/2010/main" val="30058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9E8B80-3784-44AE-B230-DAD2E17B6259}" type="datetimeFigureOut">
              <a:rPr lang="en-US" smtClean="0"/>
              <a:t>12/12/2025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62D7A29-7C7F-45D2-947F-A50E88F23AFE}" type="slidenum">
              <a:rPr lang="en-US" smtClean="0"/>
              <a:t>‹#›</a:t>
            </a:fld>
            <a:endParaRPr lang="en-US" dirty="0"/>
          </a:p>
        </p:txBody>
      </p:sp>
    </p:spTree>
    <p:extLst>
      <p:ext uri="{BB962C8B-B14F-4D97-AF65-F5344CB8AC3E}">
        <p14:creationId xmlns:p14="http://schemas.microsoft.com/office/powerpoint/2010/main" val="3677532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uters.com/investigates/special-report/assets/usa-courts-secrecy-lobbyist/powell-memo.pdf" TargetMode="External"/><Relationship Id="rId2" Type="http://schemas.openxmlformats.org/officeDocument/2006/relationships/hyperlink" Target="https://www.criticalthinking.org/pages/defining-critical-thinking/76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D0E8-704A-4ED1-9EC9-396A815E67F5}"/>
              </a:ext>
            </a:extLst>
          </p:cNvPr>
          <p:cNvSpPr>
            <a:spLocks noGrp="1"/>
          </p:cNvSpPr>
          <p:nvPr>
            <p:ph type="ctrTitle"/>
          </p:nvPr>
        </p:nvSpPr>
        <p:spPr>
          <a:xfrm>
            <a:off x="1211767" y="1463904"/>
            <a:ext cx="7766936" cy="912824"/>
          </a:xfrm>
        </p:spPr>
        <p:txBody>
          <a:bodyPr/>
          <a:lstStyle/>
          <a:p>
            <a:r>
              <a:rPr lang="en-US" dirty="0"/>
              <a:t>Workshops &amp; Retreats</a:t>
            </a:r>
          </a:p>
        </p:txBody>
      </p:sp>
      <p:sp>
        <p:nvSpPr>
          <p:cNvPr id="3" name="Subtitle 2">
            <a:extLst>
              <a:ext uri="{FF2B5EF4-FFF2-40B4-BE49-F238E27FC236}">
                <a16:creationId xmlns:a16="http://schemas.microsoft.com/office/drawing/2014/main" id="{9BCA3CF4-7CA7-2DF5-8437-BE9CF2CCDCF9}"/>
              </a:ext>
            </a:extLst>
          </p:cNvPr>
          <p:cNvSpPr>
            <a:spLocks noGrp="1"/>
          </p:cNvSpPr>
          <p:nvPr>
            <p:ph type="subTitle" idx="1"/>
          </p:nvPr>
        </p:nvSpPr>
        <p:spPr>
          <a:xfrm>
            <a:off x="1655924" y="2475626"/>
            <a:ext cx="7766936" cy="1096899"/>
          </a:xfrm>
        </p:spPr>
        <p:txBody>
          <a:bodyPr/>
          <a:lstStyle/>
          <a:p>
            <a:pPr marL="0" marR="0" lvl="0" indent="0" algn="ctr" defTabSz="457200" rtl="0" eaLnBrk="1" fontAlgn="auto" latinLnBrk="0" hangingPunct="1">
              <a:lnSpc>
                <a:spcPct val="100000"/>
              </a:lnSpc>
              <a:spcBef>
                <a:spcPts val="1000"/>
              </a:spcBef>
              <a:spcAft>
                <a:spcPts val="0"/>
              </a:spcAft>
              <a:buClr>
                <a:srgbClr val="608018"/>
              </a:buClr>
              <a:buSzPct val="80000"/>
              <a:buFont typeface="Wingdings 3" charset="2"/>
              <a:buNone/>
              <a:tabLst/>
              <a:defRPr/>
            </a:pPr>
            <a:r>
              <a:rPr kumimoji="0" lang="en-US" sz="2400" b="0" i="0" u="none" strike="noStrike" kern="1200" cap="none" spc="0" normalizeH="0" baseline="0" noProof="0" dirty="0">
                <a:ln>
                  <a:noFill/>
                </a:ln>
                <a:solidFill>
                  <a:srgbClr val="EBEBEB">
                    <a:lumMod val="50000"/>
                  </a:srgbClr>
                </a:solidFill>
                <a:effectLst/>
                <a:uLnTx/>
                <a:uFillTx/>
                <a:latin typeface="Trebuchet MS" panose="020B0603020202020204"/>
                <a:ea typeface="+mn-ea"/>
                <a:cs typeface="+mn-cs"/>
              </a:rPr>
              <a:t>Materials for Facilitating Instruction, Reflection, and Community Development</a:t>
            </a:r>
          </a:p>
          <a:p>
            <a:endParaRPr lang="en-US" dirty="0"/>
          </a:p>
        </p:txBody>
      </p:sp>
      <p:sp>
        <p:nvSpPr>
          <p:cNvPr id="4" name="TextBox 3">
            <a:extLst>
              <a:ext uri="{FF2B5EF4-FFF2-40B4-BE49-F238E27FC236}">
                <a16:creationId xmlns:a16="http://schemas.microsoft.com/office/drawing/2014/main" id="{0A361EB2-FA55-4265-1BBF-1F2F824DEB4E}"/>
              </a:ext>
            </a:extLst>
          </p:cNvPr>
          <p:cNvSpPr txBox="1"/>
          <p:nvPr/>
        </p:nvSpPr>
        <p:spPr>
          <a:xfrm>
            <a:off x="2599168" y="3668605"/>
            <a:ext cx="6379535" cy="584775"/>
          </a:xfrm>
          <a:prstGeom prst="rect">
            <a:avLst/>
          </a:prstGeom>
          <a:noFill/>
        </p:spPr>
        <p:txBody>
          <a:bodyPr wrap="square" rtlCol="0">
            <a:spAutoFit/>
          </a:bodyPr>
          <a:lstStyle/>
          <a:p>
            <a:r>
              <a:rPr lang="en-US" sz="3200" dirty="0">
                <a:solidFill>
                  <a:schemeClr val="accent6"/>
                </a:solidFill>
              </a:rPr>
              <a:t>Introduction to Critical Thinking</a:t>
            </a:r>
          </a:p>
        </p:txBody>
      </p:sp>
      <p:sp>
        <p:nvSpPr>
          <p:cNvPr id="5" name="TextBox 4">
            <a:extLst>
              <a:ext uri="{FF2B5EF4-FFF2-40B4-BE49-F238E27FC236}">
                <a16:creationId xmlns:a16="http://schemas.microsoft.com/office/drawing/2014/main" id="{2D068988-B3B2-3E33-79FC-161DEACA936E}"/>
              </a:ext>
            </a:extLst>
          </p:cNvPr>
          <p:cNvSpPr txBox="1"/>
          <p:nvPr/>
        </p:nvSpPr>
        <p:spPr>
          <a:xfrm>
            <a:off x="3938870" y="4764551"/>
            <a:ext cx="3508744" cy="523220"/>
          </a:xfrm>
          <a:prstGeom prst="rect">
            <a:avLst/>
          </a:prstGeom>
          <a:noFill/>
        </p:spPr>
        <p:txBody>
          <a:bodyPr wrap="square" rtlCol="0">
            <a:spAutoFit/>
          </a:bodyPr>
          <a:lstStyle/>
          <a:p>
            <a:r>
              <a:rPr lang="en-US" sz="2800" dirty="0"/>
              <a:t>Meg Gorzycki, Ed.D.</a:t>
            </a:r>
          </a:p>
        </p:txBody>
      </p:sp>
    </p:spTree>
    <p:extLst>
      <p:ext uri="{BB962C8B-B14F-4D97-AF65-F5344CB8AC3E}">
        <p14:creationId xmlns:p14="http://schemas.microsoft.com/office/powerpoint/2010/main" val="12902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1839-66C4-D45A-E08F-2FB61C56BBD4}"/>
              </a:ext>
            </a:extLst>
          </p:cNvPr>
          <p:cNvSpPr>
            <a:spLocks noGrp="1"/>
          </p:cNvSpPr>
          <p:nvPr>
            <p:ph type="title"/>
          </p:nvPr>
        </p:nvSpPr>
        <p:spPr>
          <a:xfrm>
            <a:off x="3399589" y="279991"/>
            <a:ext cx="5765676" cy="1320800"/>
          </a:xfrm>
        </p:spPr>
        <p:txBody>
          <a:bodyPr>
            <a:normAutofit/>
          </a:bodyPr>
          <a:lstStyle/>
          <a:p>
            <a:pPr>
              <a:lnSpc>
                <a:spcPct val="90000"/>
              </a:lnSpc>
            </a:pPr>
            <a:r>
              <a:rPr lang="en-US" sz="2800" dirty="0"/>
              <a:t>Standards of Critical Thinking: What Should We Ask?</a:t>
            </a:r>
          </a:p>
        </p:txBody>
      </p:sp>
      <p:sp>
        <p:nvSpPr>
          <p:cNvPr id="3" name="Content Placeholder 2">
            <a:extLst>
              <a:ext uri="{FF2B5EF4-FFF2-40B4-BE49-F238E27FC236}">
                <a16:creationId xmlns:a16="http://schemas.microsoft.com/office/drawing/2014/main" id="{973366FF-A527-F67D-1DEE-836DA702A6D7}"/>
              </a:ext>
            </a:extLst>
          </p:cNvPr>
          <p:cNvSpPr>
            <a:spLocks noGrp="1"/>
          </p:cNvSpPr>
          <p:nvPr>
            <p:ph idx="1"/>
          </p:nvPr>
        </p:nvSpPr>
        <p:spPr>
          <a:xfrm>
            <a:off x="3221861" y="1320617"/>
            <a:ext cx="6804641" cy="5257392"/>
          </a:xfrm>
        </p:spPr>
        <p:txBody>
          <a:bodyPr>
            <a:normAutofit fontScale="92500"/>
          </a:bodyPr>
          <a:lstStyle/>
          <a:p>
            <a:pPr>
              <a:lnSpc>
                <a:spcPct val="90000"/>
              </a:lnSpc>
              <a:buFont typeface="+mj-lt"/>
              <a:buAutoNum type="arabicPeriod"/>
            </a:pPr>
            <a:r>
              <a:rPr lang="en-US" sz="2400" dirty="0"/>
              <a:t>Are these asserts clear enough to understand?</a:t>
            </a:r>
          </a:p>
          <a:p>
            <a:pPr>
              <a:lnSpc>
                <a:spcPct val="90000"/>
              </a:lnSpc>
              <a:buFont typeface="+mj-lt"/>
              <a:buAutoNum type="arabicPeriod"/>
            </a:pPr>
            <a:r>
              <a:rPr lang="en-US" sz="2400" dirty="0"/>
              <a:t>Are these assertions accurate?</a:t>
            </a:r>
          </a:p>
          <a:p>
            <a:pPr>
              <a:lnSpc>
                <a:spcPct val="90000"/>
              </a:lnSpc>
              <a:buFont typeface="+mj-lt"/>
              <a:buAutoNum type="arabicPeriod"/>
            </a:pPr>
            <a:r>
              <a:rPr lang="en-US" sz="2400" dirty="0"/>
              <a:t>Are these assertions relevant?</a:t>
            </a:r>
          </a:p>
          <a:p>
            <a:pPr>
              <a:lnSpc>
                <a:spcPct val="90000"/>
              </a:lnSpc>
              <a:buFont typeface="+mj-lt"/>
              <a:buAutoNum type="arabicPeriod"/>
            </a:pPr>
            <a:r>
              <a:rPr lang="en-US" sz="2400" dirty="0"/>
              <a:t>Are these assertions logical?</a:t>
            </a:r>
          </a:p>
          <a:p>
            <a:pPr>
              <a:lnSpc>
                <a:spcPct val="90000"/>
              </a:lnSpc>
              <a:buFont typeface="+mj-lt"/>
              <a:buAutoNum type="arabicPeriod"/>
            </a:pPr>
            <a:r>
              <a:rPr lang="en-US" sz="2400" dirty="0"/>
              <a:t>Do these assertions address the true scope of the issue?</a:t>
            </a:r>
          </a:p>
          <a:p>
            <a:pPr>
              <a:lnSpc>
                <a:spcPct val="90000"/>
              </a:lnSpc>
              <a:buFont typeface="+mj-lt"/>
              <a:buAutoNum type="arabicPeriod"/>
            </a:pPr>
            <a:r>
              <a:rPr lang="en-US" sz="2400" dirty="0"/>
              <a:t>How precise are these assertions?</a:t>
            </a:r>
          </a:p>
          <a:p>
            <a:pPr>
              <a:lnSpc>
                <a:spcPct val="90000"/>
              </a:lnSpc>
              <a:buFont typeface="+mj-lt"/>
              <a:buAutoNum type="arabicPeriod"/>
            </a:pPr>
            <a:r>
              <a:rPr lang="en-US" sz="2400" dirty="0"/>
              <a:t>What is the significance of these assertions?</a:t>
            </a:r>
          </a:p>
          <a:p>
            <a:pPr>
              <a:lnSpc>
                <a:spcPct val="90000"/>
              </a:lnSpc>
              <a:buFont typeface="+mj-lt"/>
              <a:buAutoNum type="arabicPeriod"/>
            </a:pPr>
            <a:r>
              <a:rPr lang="en-US" sz="2400" dirty="0"/>
              <a:t>How completely do these assertions represent the matter?</a:t>
            </a:r>
          </a:p>
          <a:p>
            <a:pPr>
              <a:lnSpc>
                <a:spcPct val="90000"/>
              </a:lnSpc>
              <a:buFont typeface="+mj-lt"/>
              <a:buAutoNum type="arabicPeriod"/>
            </a:pPr>
            <a:r>
              <a:rPr lang="en-US" sz="2400" dirty="0"/>
              <a:t>Are these assertions fair?</a:t>
            </a:r>
          </a:p>
          <a:p>
            <a:pPr>
              <a:lnSpc>
                <a:spcPct val="90000"/>
              </a:lnSpc>
              <a:buFont typeface="+mj-lt"/>
              <a:buAutoNum type="arabicPeriod"/>
            </a:pPr>
            <a:r>
              <a:rPr lang="en-US" sz="2400" dirty="0"/>
              <a:t>Do these assertions represent the depth of the issue?</a:t>
            </a:r>
          </a:p>
          <a:p>
            <a:pPr>
              <a:lnSpc>
                <a:spcPct val="90000"/>
              </a:lnSpc>
              <a:buFont typeface="+mj-lt"/>
              <a:buAutoNum type="arabicPeriod"/>
            </a:pPr>
            <a:endParaRPr lang="en-US" sz="1700" dirty="0"/>
          </a:p>
        </p:txBody>
      </p:sp>
      <p:pic>
        <p:nvPicPr>
          <p:cNvPr id="5" name="Picture 4" descr="Question mark boxes">
            <a:extLst>
              <a:ext uri="{FF2B5EF4-FFF2-40B4-BE49-F238E27FC236}">
                <a16:creationId xmlns:a16="http://schemas.microsoft.com/office/drawing/2014/main" id="{456957B6-A493-5AC1-6A90-AC43909F4F21}"/>
              </a:ext>
            </a:extLst>
          </p:cNvPr>
          <p:cNvPicPr>
            <a:picLocks noChangeAspect="1"/>
          </p:cNvPicPr>
          <p:nvPr/>
        </p:nvPicPr>
        <p:blipFill>
          <a:blip r:embed="rId2">
            <a:extLst>
              <a:ext uri="{BEBA8EAE-BF5A-486C-A8C5-ECC9F3942E4B}">
                <a14:imgProps xmlns:a14="http://schemas.microsoft.com/office/drawing/2010/main">
                  <a14:imgLayer r:embed="rId3">
                    <a14:imgEffect>
                      <a14:artisticGlowEdges/>
                    </a14:imgEffect>
                    <a14:imgEffect>
                      <a14:saturation sat="300000"/>
                    </a14:imgEffect>
                  </a14:imgLayer>
                </a14:imgProps>
              </a:ext>
            </a:extLst>
          </a:blip>
          <a:srcRect l="30816" r="24935"/>
          <a:stretch>
            <a:fillRect/>
          </a:stretch>
        </p:blipFill>
        <p:spPr>
          <a:xfrm>
            <a:off x="20" y="-1"/>
            <a:ext cx="3221841"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69445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0C519-B578-4BF9-B52A-9DCAC8ED4FEB}"/>
              </a:ext>
            </a:extLst>
          </p:cNvPr>
          <p:cNvSpPr>
            <a:spLocks noGrp="1"/>
          </p:cNvSpPr>
          <p:nvPr>
            <p:ph type="title"/>
          </p:nvPr>
        </p:nvSpPr>
        <p:spPr>
          <a:xfrm>
            <a:off x="677334" y="641497"/>
            <a:ext cx="8596668" cy="762000"/>
          </a:xfrm>
        </p:spPr>
        <p:txBody>
          <a:bodyPr/>
          <a:lstStyle/>
          <a:p>
            <a:r>
              <a:rPr lang="en-US" dirty="0"/>
              <a:t>Examples of Applying Standards</a:t>
            </a:r>
          </a:p>
        </p:txBody>
      </p:sp>
      <p:pic>
        <p:nvPicPr>
          <p:cNvPr id="4" name="Content Placeholder 3">
            <a:extLst>
              <a:ext uri="{FF2B5EF4-FFF2-40B4-BE49-F238E27FC236}">
                <a16:creationId xmlns:a16="http://schemas.microsoft.com/office/drawing/2014/main" id="{0D6D324A-033F-44C2-5665-F39A7FD35B1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0000" b="90000" l="10000" r="95750">
                        <a14:foregroundMark x1="72000" y1="28698" x2="72000" y2="30651"/>
                        <a14:foregroundMark x1="38125" y1="42959" x2="38438" y2="44024"/>
                        <a14:foregroundMark x1="95750" y1="39112" x2="95750" y2="39112"/>
                        <a14:foregroundMark x1="86500" y1="52840" x2="86500" y2="52840"/>
                        <a14:backgroundMark x1="39000" y1="25976" x2="28875" y2="32012"/>
                        <a14:backgroundMark x1="65938" y1="21834" x2="63313" y2="28166"/>
                        <a14:backgroundMark x1="75750" y1="33077" x2="76063" y2="38047"/>
                        <a14:backgroundMark x1="58125" y1="43254" x2="59000" y2="44320"/>
                        <a14:backgroundMark x1="55813" y1="44320" x2="58688" y2="45680"/>
                        <a14:backgroundMark x1="41625" y1="38876" x2="41063" y2="39941"/>
                        <a14:backgroundMark x1="42500" y1="42959" x2="41938" y2="44024"/>
                      </a14:backgroundRemoval>
                    </a14:imgEffect>
                  </a14:imgLayer>
                </a14:imgProps>
              </a:ext>
            </a:extLst>
          </a:blip>
          <a:srcRect l="29187" t="11727" r="17189" b="40883"/>
          <a:stretch/>
        </p:blipFill>
        <p:spPr>
          <a:xfrm flipH="1">
            <a:off x="3738161" y="2171604"/>
            <a:ext cx="2104272" cy="1964240"/>
          </a:xfrm>
          <a:prstGeom prst="rect">
            <a:avLst/>
          </a:prstGeom>
        </p:spPr>
      </p:pic>
      <p:pic>
        <p:nvPicPr>
          <p:cNvPr id="6" name="Picture 5">
            <a:extLst>
              <a:ext uri="{FF2B5EF4-FFF2-40B4-BE49-F238E27FC236}">
                <a16:creationId xmlns:a16="http://schemas.microsoft.com/office/drawing/2014/main" id="{7B4B7272-8E1E-F75E-349B-0771E05ECA2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backgroundMark x1="48882" y1="53717" x2="53195" y2="18945"/>
                        <a14:backgroundMark x1="53035" y1="56115" x2="53674" y2="53957"/>
                        <a14:backgroundMark x1="46486" y1="56595" x2="47284" y2="49880"/>
                        <a14:backgroundMark x1="43930" y1="47482" x2="45367" y2="38129"/>
                        <a14:backgroundMark x1="62300" y1="94724" x2="62300" y2="94724"/>
                      </a14:backgroundRemoval>
                    </a14:imgEffect>
                  </a14:imgLayer>
                </a14:imgProps>
              </a:ext>
            </a:extLst>
          </a:blip>
          <a:srcRect l="15351" t="41166" r="13142" b="18011"/>
          <a:stretch/>
        </p:blipFill>
        <p:spPr>
          <a:xfrm>
            <a:off x="677334" y="2740859"/>
            <a:ext cx="8225927" cy="3128314"/>
          </a:xfrm>
          <a:prstGeom prst="rect">
            <a:avLst/>
          </a:prstGeom>
        </p:spPr>
      </p:pic>
      <p:sp>
        <p:nvSpPr>
          <p:cNvPr id="7" name="Speech Bubble: Rectangle with Corners Rounded 6">
            <a:extLst>
              <a:ext uri="{FF2B5EF4-FFF2-40B4-BE49-F238E27FC236}">
                <a16:creationId xmlns:a16="http://schemas.microsoft.com/office/drawing/2014/main" id="{7DCBE679-93F9-721C-FA7B-FF1E13E2619D}"/>
              </a:ext>
            </a:extLst>
          </p:cNvPr>
          <p:cNvSpPr/>
          <p:nvPr/>
        </p:nvSpPr>
        <p:spPr>
          <a:xfrm>
            <a:off x="1889637" y="1847438"/>
            <a:ext cx="1989261" cy="1217587"/>
          </a:xfrm>
          <a:prstGeom prst="wedgeRoundRectCallout">
            <a:avLst>
              <a:gd name="adj1" fmla="val 11182"/>
              <a:gd name="adj2" fmla="val 6111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Where can I look for information that would verify these claims?</a:t>
            </a:r>
          </a:p>
        </p:txBody>
      </p:sp>
      <p:sp>
        <p:nvSpPr>
          <p:cNvPr id="8" name="Speech Bubble: Rectangle with Corners Rounded 7">
            <a:extLst>
              <a:ext uri="{FF2B5EF4-FFF2-40B4-BE49-F238E27FC236}">
                <a16:creationId xmlns:a16="http://schemas.microsoft.com/office/drawing/2014/main" id="{9B13AB78-B128-FC3E-602F-3C88A8D0C0C2}"/>
              </a:ext>
            </a:extLst>
          </p:cNvPr>
          <p:cNvSpPr/>
          <p:nvPr/>
        </p:nvSpPr>
        <p:spPr>
          <a:xfrm>
            <a:off x="8009489" y="2270460"/>
            <a:ext cx="2094614" cy="883264"/>
          </a:xfrm>
          <a:prstGeom prst="wedgeRoundRectCallout">
            <a:avLst>
              <a:gd name="adj1" fmla="val -41645"/>
              <a:gd name="adj2" fmla="val 7333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What did that comment have to do with this issue?</a:t>
            </a:r>
          </a:p>
        </p:txBody>
      </p:sp>
      <p:sp>
        <p:nvSpPr>
          <p:cNvPr id="9" name="Speech Bubble: Rectangle with Corners Rounded 8">
            <a:extLst>
              <a:ext uri="{FF2B5EF4-FFF2-40B4-BE49-F238E27FC236}">
                <a16:creationId xmlns:a16="http://schemas.microsoft.com/office/drawing/2014/main" id="{93745AAB-A2C2-D4FD-EC5B-32BAAB052574}"/>
              </a:ext>
            </a:extLst>
          </p:cNvPr>
          <p:cNvSpPr/>
          <p:nvPr/>
        </p:nvSpPr>
        <p:spPr>
          <a:xfrm>
            <a:off x="237329" y="1710203"/>
            <a:ext cx="1567565" cy="1492056"/>
          </a:xfrm>
          <a:prstGeom prst="wedgeRoundRectCallout">
            <a:avLst>
              <a:gd name="adj1" fmla="val -4581"/>
              <a:gd name="adj2" fmla="val 5856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a:t>The scope of her potential solutions seems rather narrow</a:t>
            </a:r>
          </a:p>
        </p:txBody>
      </p:sp>
      <p:sp>
        <p:nvSpPr>
          <p:cNvPr id="10" name="Speech Bubble: Rectangle with Corners Rounded 9">
            <a:extLst>
              <a:ext uri="{FF2B5EF4-FFF2-40B4-BE49-F238E27FC236}">
                <a16:creationId xmlns:a16="http://schemas.microsoft.com/office/drawing/2014/main" id="{BA0D6986-C620-A143-7736-A9D63D192F54}"/>
              </a:ext>
            </a:extLst>
          </p:cNvPr>
          <p:cNvSpPr/>
          <p:nvPr/>
        </p:nvSpPr>
        <p:spPr>
          <a:xfrm>
            <a:off x="5745390" y="1857596"/>
            <a:ext cx="2094614" cy="1217587"/>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a:t>Given the context of this community, was that conclusion logical?</a:t>
            </a:r>
          </a:p>
        </p:txBody>
      </p:sp>
      <p:sp>
        <p:nvSpPr>
          <p:cNvPr id="11" name="Speech Bubble: Rectangle with Corners Rounded 10">
            <a:extLst>
              <a:ext uri="{FF2B5EF4-FFF2-40B4-BE49-F238E27FC236}">
                <a16:creationId xmlns:a16="http://schemas.microsoft.com/office/drawing/2014/main" id="{C215C4A0-2FC0-C0E5-6C25-CD53F81E161E}"/>
              </a:ext>
            </a:extLst>
          </p:cNvPr>
          <p:cNvSpPr/>
          <p:nvPr/>
        </p:nvSpPr>
        <p:spPr>
          <a:xfrm>
            <a:off x="8903261" y="3348115"/>
            <a:ext cx="2094615" cy="1617290"/>
          </a:xfrm>
          <a:prstGeom prst="wedgeRoundRectCallout">
            <a:avLst>
              <a:gd name="adj1" fmla="val -69066"/>
              <a:gd name="adj2" fmla="val -972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Was it fair for her to mention the study and not remind us that experts challenged the data? </a:t>
            </a:r>
          </a:p>
        </p:txBody>
      </p:sp>
    </p:spTree>
    <p:extLst>
      <p:ext uri="{BB962C8B-B14F-4D97-AF65-F5344CB8AC3E}">
        <p14:creationId xmlns:p14="http://schemas.microsoft.com/office/powerpoint/2010/main" val="379468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AF60-DEDB-8DB7-41E8-E5ECEC0BE1FF}"/>
              </a:ext>
            </a:extLst>
          </p:cNvPr>
          <p:cNvSpPr>
            <a:spLocks noGrp="1"/>
          </p:cNvSpPr>
          <p:nvPr>
            <p:ph type="title"/>
          </p:nvPr>
        </p:nvSpPr>
        <p:spPr>
          <a:xfrm>
            <a:off x="677334" y="609600"/>
            <a:ext cx="8596668" cy="817418"/>
          </a:xfrm>
        </p:spPr>
        <p:txBody>
          <a:bodyPr/>
          <a:lstStyle/>
          <a:p>
            <a:r>
              <a:rPr lang="en-US" dirty="0"/>
              <a:t>Challenges to Critical Thinking: Denial</a:t>
            </a:r>
          </a:p>
        </p:txBody>
      </p:sp>
      <p:sp>
        <p:nvSpPr>
          <p:cNvPr id="4" name="Content Placeholder 3">
            <a:extLst>
              <a:ext uri="{FF2B5EF4-FFF2-40B4-BE49-F238E27FC236}">
                <a16:creationId xmlns:a16="http://schemas.microsoft.com/office/drawing/2014/main" id="{F547E5BC-98FA-B5D2-0D38-5BDC9C608114}"/>
              </a:ext>
            </a:extLst>
          </p:cNvPr>
          <p:cNvSpPr>
            <a:spLocks noGrp="1"/>
          </p:cNvSpPr>
          <p:nvPr>
            <p:ph sz="half" idx="2"/>
          </p:nvPr>
        </p:nvSpPr>
        <p:spPr>
          <a:xfrm>
            <a:off x="4827181" y="1607675"/>
            <a:ext cx="4912242" cy="4931347"/>
          </a:xfrm>
        </p:spPr>
        <p:txBody>
          <a:bodyPr>
            <a:noAutofit/>
          </a:bodyPr>
          <a:lstStyle/>
          <a:p>
            <a:r>
              <a:rPr lang="en-US" sz="2400" dirty="0"/>
              <a:t>Denial is holding onto beliefs long after credible evidence has been offered to discredit the beliefs</a:t>
            </a:r>
          </a:p>
          <a:p>
            <a:r>
              <a:rPr lang="en-US" sz="2400" dirty="0"/>
              <a:t>Denial is a way deflecting the embarrassment of learning that one has been manipulated, used or lied to</a:t>
            </a:r>
          </a:p>
          <a:p>
            <a:r>
              <a:rPr lang="en-US" sz="2400" dirty="0"/>
              <a:t>Denial often lacks the imagination it take to see that some people have incentives to lie to and manipulate others</a:t>
            </a:r>
          </a:p>
        </p:txBody>
      </p:sp>
      <p:pic>
        <p:nvPicPr>
          <p:cNvPr id="9" name="Content Placeholder 8">
            <a:extLst>
              <a:ext uri="{FF2B5EF4-FFF2-40B4-BE49-F238E27FC236}">
                <a16:creationId xmlns:a16="http://schemas.microsoft.com/office/drawing/2014/main" id="{40BB93BC-C09F-8172-0B8F-6ED3E7A49CD4}"/>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bright="15000" contrast="10000"/>
                    </a14:imgEffect>
                  </a14:imgLayer>
                </a14:imgProps>
              </a:ext>
            </a:extLst>
          </a:blip>
          <a:stretch>
            <a:fillRect/>
          </a:stretch>
        </p:blipFill>
        <p:spPr>
          <a:xfrm>
            <a:off x="507512" y="2893148"/>
            <a:ext cx="4183063" cy="2362776"/>
          </a:xfrm>
          <a:prstGeom prst="rect">
            <a:avLst/>
          </a:prstGeom>
        </p:spPr>
      </p:pic>
      <p:sp>
        <p:nvSpPr>
          <p:cNvPr id="10" name="Speech Bubble: Rectangle with Corners Rounded 9">
            <a:extLst>
              <a:ext uri="{FF2B5EF4-FFF2-40B4-BE49-F238E27FC236}">
                <a16:creationId xmlns:a16="http://schemas.microsoft.com/office/drawing/2014/main" id="{406A7165-14D1-379E-DCD8-F48448F66814}"/>
              </a:ext>
            </a:extLst>
          </p:cNvPr>
          <p:cNvSpPr/>
          <p:nvPr/>
        </p:nvSpPr>
        <p:spPr>
          <a:xfrm>
            <a:off x="853560" y="1747314"/>
            <a:ext cx="3739705" cy="1038416"/>
          </a:xfrm>
          <a:prstGeom prst="wedgeRoundRectCallout">
            <a:avLst>
              <a:gd name="adj1" fmla="val -4121"/>
              <a:gd name="adj2" fmla="val 6783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My family is pretty darn smart, and we know that our own government would never let Americans be exploited and lied to by anyone.</a:t>
            </a:r>
          </a:p>
        </p:txBody>
      </p:sp>
    </p:spTree>
    <p:extLst>
      <p:ext uri="{BB962C8B-B14F-4D97-AF65-F5344CB8AC3E}">
        <p14:creationId xmlns:p14="http://schemas.microsoft.com/office/powerpoint/2010/main" val="167774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180A-57BC-09D2-56FA-9F1B857CA3ED}"/>
              </a:ext>
            </a:extLst>
          </p:cNvPr>
          <p:cNvSpPr>
            <a:spLocks noGrp="1"/>
          </p:cNvSpPr>
          <p:nvPr>
            <p:ph type="title"/>
          </p:nvPr>
        </p:nvSpPr>
        <p:spPr>
          <a:xfrm>
            <a:off x="677334" y="609600"/>
            <a:ext cx="8596668" cy="879987"/>
          </a:xfrm>
        </p:spPr>
        <p:txBody>
          <a:bodyPr>
            <a:normAutofit fontScale="90000"/>
          </a:bodyPr>
          <a:lstStyle/>
          <a:p>
            <a:r>
              <a:rPr lang="en-US" dirty="0"/>
              <a:t>Challenges to Critical Thinking: It is Difficult and Inconvenient</a:t>
            </a:r>
          </a:p>
        </p:txBody>
      </p:sp>
      <p:pic>
        <p:nvPicPr>
          <p:cNvPr id="6" name="Content Placeholder 5" descr="A baby wearing boxing gloves&#10;&#10;AI-generated content may be incorrect.">
            <a:extLst>
              <a:ext uri="{FF2B5EF4-FFF2-40B4-BE49-F238E27FC236}">
                <a16:creationId xmlns:a16="http://schemas.microsoft.com/office/drawing/2014/main" id="{62463AB1-0E9D-17F0-F692-1717D96113F1}"/>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ackgroundRemoval t="3818" b="90000" l="9606" r="89655">
                        <a14:foregroundMark x1="51478" y1="6909" x2="53202" y2="18364"/>
                        <a14:foregroundMark x1="34483" y1="40182" x2="35961" y2="45636"/>
                        <a14:foregroundMark x1="30049" y1="41273" x2="32759" y2="43636"/>
                        <a14:foregroundMark x1="42611" y1="71273" x2="42365" y2="68545"/>
                        <a14:foregroundMark x1="60837" y1="67455" x2="59360" y2="67091"/>
                        <a14:foregroundMark x1="52956" y1="3818" x2="46798" y2="4182"/>
                        <a14:backgroundMark x1="47783" y1="63455" x2="47783" y2="65818"/>
                        <a14:backgroundMark x1="51724" y1="70182" x2="53202" y2="70909"/>
                      </a14:backgroundRemoval>
                    </a14:imgEffect>
                    <a14:imgEffect>
                      <a14:brightnessContrast bright="5000" contrast="15000"/>
                    </a14:imgEffect>
                  </a14:imgLayer>
                </a14:imgProps>
              </a:ext>
              <a:ext uri="{28A0092B-C50C-407E-A947-70E740481C1C}">
                <a14:useLocalDpi xmlns:a14="http://schemas.microsoft.com/office/drawing/2010/main" val="0"/>
              </a:ext>
            </a:extLst>
          </a:blip>
          <a:srcRect l="21275" r="26751" b="24411"/>
          <a:stretch/>
        </p:blipFill>
        <p:spPr>
          <a:xfrm>
            <a:off x="418011" y="2160589"/>
            <a:ext cx="3252652" cy="4127386"/>
          </a:xfrm>
        </p:spPr>
      </p:pic>
      <p:sp>
        <p:nvSpPr>
          <p:cNvPr id="4" name="Content Placeholder 3">
            <a:extLst>
              <a:ext uri="{FF2B5EF4-FFF2-40B4-BE49-F238E27FC236}">
                <a16:creationId xmlns:a16="http://schemas.microsoft.com/office/drawing/2014/main" id="{EF7B868A-281F-E5DE-4966-9A2D3A26C23F}"/>
              </a:ext>
            </a:extLst>
          </p:cNvPr>
          <p:cNvSpPr>
            <a:spLocks noGrp="1"/>
          </p:cNvSpPr>
          <p:nvPr>
            <p:ph sz="half" idx="2"/>
          </p:nvPr>
        </p:nvSpPr>
        <p:spPr>
          <a:xfrm>
            <a:off x="5107577" y="1678024"/>
            <a:ext cx="4386918" cy="4722776"/>
          </a:xfrm>
        </p:spPr>
        <p:txBody>
          <a:bodyPr>
            <a:normAutofit lnSpcReduction="10000"/>
          </a:bodyPr>
          <a:lstStyle/>
          <a:p>
            <a:r>
              <a:rPr lang="en-US" sz="2400" dirty="0"/>
              <a:t>Critical thinking might cause a delay in making an important decision</a:t>
            </a:r>
          </a:p>
          <a:p>
            <a:r>
              <a:rPr lang="en-US" sz="2400" dirty="0"/>
              <a:t>Critical thinking means thinking about things that I was never taught to think about</a:t>
            </a:r>
          </a:p>
          <a:p>
            <a:r>
              <a:rPr lang="en-US" sz="2400" dirty="0"/>
              <a:t>Critical thinking might expose the limitations of my understanding of the world, and I do not want others to see that</a:t>
            </a:r>
          </a:p>
          <a:p>
            <a:endParaRPr lang="en-US" dirty="0"/>
          </a:p>
        </p:txBody>
      </p:sp>
      <p:sp>
        <p:nvSpPr>
          <p:cNvPr id="7" name="Speech Bubble: Rectangle with Corners Rounded 6">
            <a:extLst>
              <a:ext uri="{FF2B5EF4-FFF2-40B4-BE49-F238E27FC236}">
                <a16:creationId xmlns:a16="http://schemas.microsoft.com/office/drawing/2014/main" id="{19DAC3E2-5815-2D8C-38DA-246218417D7E}"/>
              </a:ext>
            </a:extLst>
          </p:cNvPr>
          <p:cNvSpPr/>
          <p:nvPr/>
        </p:nvSpPr>
        <p:spPr>
          <a:xfrm>
            <a:off x="3039101" y="2037806"/>
            <a:ext cx="1750423" cy="1580605"/>
          </a:xfrm>
          <a:prstGeom prst="wedgeRoundRectCallout">
            <a:avLst>
              <a:gd name="adj1" fmla="val -49938"/>
              <a:gd name="adj2" fmla="val 5836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Why do I gotta be so analytical? It just gets in my way!</a:t>
            </a:r>
          </a:p>
        </p:txBody>
      </p:sp>
    </p:spTree>
    <p:extLst>
      <p:ext uri="{BB962C8B-B14F-4D97-AF65-F5344CB8AC3E}">
        <p14:creationId xmlns:p14="http://schemas.microsoft.com/office/powerpoint/2010/main" val="3819676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0EEB-B22E-F0FA-F276-26C299AF2714}"/>
              </a:ext>
            </a:extLst>
          </p:cNvPr>
          <p:cNvSpPr>
            <a:spLocks noGrp="1"/>
          </p:cNvSpPr>
          <p:nvPr>
            <p:ph type="title"/>
          </p:nvPr>
        </p:nvSpPr>
        <p:spPr>
          <a:xfrm>
            <a:off x="677336" y="156238"/>
            <a:ext cx="8596668" cy="1320800"/>
          </a:xfrm>
        </p:spPr>
        <p:txBody>
          <a:bodyPr/>
          <a:lstStyle/>
          <a:p>
            <a:r>
              <a:rPr lang="en-US" dirty="0"/>
              <a:t>Challenges to Critical Thinking: The Judgement of My Peers</a:t>
            </a:r>
          </a:p>
        </p:txBody>
      </p:sp>
      <p:pic>
        <p:nvPicPr>
          <p:cNvPr id="6" name="Content Placeholder 5" descr="A child kissing another child&#10;&#10;AI-generated content may be incorrect.">
            <a:extLst>
              <a:ext uri="{FF2B5EF4-FFF2-40B4-BE49-F238E27FC236}">
                <a16:creationId xmlns:a16="http://schemas.microsoft.com/office/drawing/2014/main" id="{8355D79C-B989-5DB0-4CF0-93B8EFD67DC4}"/>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ackgroundRemoval t="4291" b="89925" l="9813" r="89953">
                        <a14:foregroundMark x1="42056" y1="4291" x2="41355" y2="11381"/>
                        <a14:foregroundMark x1="20093" y1="58209" x2="19626" y2="62127"/>
                        <a14:foregroundMark x1="30374" y1="55597" x2="31308" y2="58769"/>
                        <a14:foregroundMark x1="33411" y1="16604" x2="35047" y2="16978"/>
                        <a14:foregroundMark x1="58411" y1="4104" x2="54673" y2="4291"/>
                      </a14:backgroundRemoval>
                    </a14:imgEffect>
                  </a14:imgLayer>
                </a14:imgProps>
              </a:ext>
              <a:ext uri="{28A0092B-C50C-407E-A947-70E740481C1C}">
                <a14:useLocalDpi xmlns:a14="http://schemas.microsoft.com/office/drawing/2010/main" val="0"/>
              </a:ext>
            </a:extLst>
          </a:blip>
          <a:srcRect l="12105" r="11051" b="28712"/>
          <a:stretch/>
        </p:blipFill>
        <p:spPr>
          <a:xfrm>
            <a:off x="868719" y="2826783"/>
            <a:ext cx="3341773" cy="3882419"/>
          </a:xfrm>
        </p:spPr>
      </p:pic>
      <p:sp>
        <p:nvSpPr>
          <p:cNvPr id="4" name="Content Placeholder 3">
            <a:extLst>
              <a:ext uri="{FF2B5EF4-FFF2-40B4-BE49-F238E27FC236}">
                <a16:creationId xmlns:a16="http://schemas.microsoft.com/office/drawing/2014/main" id="{7E04C219-E57F-1700-2603-B8658355E7D5}"/>
              </a:ext>
            </a:extLst>
          </p:cNvPr>
          <p:cNvSpPr>
            <a:spLocks noGrp="1"/>
          </p:cNvSpPr>
          <p:nvPr>
            <p:ph sz="half" idx="2"/>
          </p:nvPr>
        </p:nvSpPr>
        <p:spPr>
          <a:xfrm>
            <a:off x="4837815" y="1658679"/>
            <a:ext cx="4625162" cy="4550735"/>
          </a:xfrm>
        </p:spPr>
        <p:txBody>
          <a:bodyPr>
            <a:noAutofit/>
          </a:bodyPr>
          <a:lstStyle/>
          <a:p>
            <a:r>
              <a:rPr lang="en-US" sz="2400" dirty="0"/>
              <a:t>Membership in our social group, our ethnic groups, our political parties, our gender groups sometimes means we experience pressure to think as the group thinks</a:t>
            </a:r>
          </a:p>
          <a:p>
            <a:r>
              <a:rPr lang="en-US" sz="2400" dirty="0"/>
              <a:t>Having high standards for communication and representation of the facts can sometimes alienate friends and family</a:t>
            </a:r>
          </a:p>
        </p:txBody>
      </p:sp>
      <p:sp>
        <p:nvSpPr>
          <p:cNvPr id="7" name="Speech Bubble: Rectangle with Corners Rounded 6">
            <a:extLst>
              <a:ext uri="{FF2B5EF4-FFF2-40B4-BE49-F238E27FC236}">
                <a16:creationId xmlns:a16="http://schemas.microsoft.com/office/drawing/2014/main" id="{3C69344E-9561-18F5-FF1B-0D340DEEA363}"/>
              </a:ext>
            </a:extLst>
          </p:cNvPr>
          <p:cNvSpPr/>
          <p:nvPr/>
        </p:nvSpPr>
        <p:spPr>
          <a:xfrm>
            <a:off x="447588" y="1956392"/>
            <a:ext cx="4184034" cy="776814"/>
          </a:xfrm>
          <a:prstGeom prst="wedgeRoundRectCallout">
            <a:avLst>
              <a:gd name="adj1" fmla="val -6396"/>
              <a:gd name="adj2" fmla="val 6889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You can’t say I ain’t got no proof! Whadd’ya- some kind of radical?</a:t>
            </a:r>
          </a:p>
        </p:txBody>
      </p:sp>
    </p:spTree>
    <p:extLst>
      <p:ext uri="{BB962C8B-B14F-4D97-AF65-F5344CB8AC3E}">
        <p14:creationId xmlns:p14="http://schemas.microsoft.com/office/powerpoint/2010/main" val="122886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F275-2BF3-4647-DBED-867D2CD5FB26}"/>
              </a:ext>
            </a:extLst>
          </p:cNvPr>
          <p:cNvSpPr>
            <a:spLocks noGrp="1"/>
          </p:cNvSpPr>
          <p:nvPr>
            <p:ph type="title"/>
          </p:nvPr>
        </p:nvSpPr>
        <p:spPr/>
        <p:txBody>
          <a:bodyPr/>
          <a:lstStyle/>
          <a:p>
            <a:r>
              <a:rPr lang="en-US" dirty="0"/>
              <a:t>Challenges to Critical Thinking: Those Who Control the Narrative</a:t>
            </a:r>
          </a:p>
        </p:txBody>
      </p:sp>
      <p:pic>
        <p:nvPicPr>
          <p:cNvPr id="6" name="Content Placeholder 5" descr="A person in a suit and tie holding a hat&#10;&#10;AI-generated content may be incorrect.">
            <a:extLst>
              <a:ext uri="{FF2B5EF4-FFF2-40B4-BE49-F238E27FC236}">
                <a16:creationId xmlns:a16="http://schemas.microsoft.com/office/drawing/2014/main" id="{BACC4FB4-3D91-2DFF-23B6-104C80607C49}"/>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ackgroundRemoval t="15385" b="65680" l="12000" r="85600">
                        <a14:foregroundMark x1="36600" y1="17308" x2="29400" y2="47485"/>
                        <a14:foregroundMark x1="29400" y1="47485" x2="29400" y2="47485"/>
                        <a14:foregroundMark x1="43800" y1="17160" x2="32600" y2="16716"/>
                        <a14:foregroundMark x1="42200" y1="18491" x2="32200" y2="18787"/>
                        <a14:foregroundMark x1="42600" y1="16420" x2="38000" y2="16420"/>
                        <a14:foregroundMark x1="40600" y1="30917" x2="39400" y2="50592"/>
                        <a14:foregroundMark x1="55600" y1="32544" x2="40200" y2="39201"/>
                        <a14:foregroundMark x1="65400" y1="39941" x2="51400" y2="54290"/>
                        <a14:foregroundMark x1="62000" y1="34615" x2="64400" y2="43787"/>
                        <a14:foregroundMark x1="68200" y1="34763" x2="72000" y2="43195"/>
                        <a14:foregroundMark x1="78600" y1="42456" x2="79200" y2="48669"/>
                        <a14:foregroundMark x1="85600" y1="46598" x2="85600" y2="50296"/>
                        <a14:foregroundMark x1="69400" y1="53846" x2="72200" y2="62574"/>
                        <a14:foregroundMark x1="72200" y1="62574" x2="72400" y2="62574"/>
                        <a14:foregroundMark x1="77200" y1="65533" x2="61600" y2="64941"/>
                        <a14:foregroundMark x1="78200" y1="52367" x2="78200" y2="52367"/>
                        <a14:foregroundMark x1="68200" y1="57544" x2="34200" y2="62574"/>
                        <a14:foregroundMark x1="59800" y1="63757" x2="50400" y2="63757"/>
                        <a14:foregroundMark x1="55000" y1="64941" x2="40800" y2="64793"/>
                        <a14:foregroundMark x1="48800" y1="65237" x2="23200" y2="65680"/>
                        <a14:foregroundMark x1="22800" y1="47633" x2="25600" y2="62130"/>
                        <a14:foregroundMark x1="17800" y1="63462" x2="24600" y2="62870"/>
                        <a14:foregroundMark x1="15200" y1="36095" x2="20200" y2="54142"/>
                        <a14:foregroundMark x1="20200" y1="54142" x2="20800" y2="54882"/>
                        <a14:foregroundMark x1="12559" y1="65237" x2="16200" y2="61391"/>
                        <a14:foregroundMark x1="28600" y1="16716" x2="29800" y2="16864"/>
                        <a14:foregroundMark x1="44800" y1="19822" x2="42600" y2="19822"/>
                        <a14:foregroundMark x1="46800" y1="19822" x2="44800" y2="19675"/>
                        <a14:foregroundMark x1="25800" y1="20710" x2="27200" y2="20710"/>
                        <a14:foregroundMark x1="30600" y1="16420" x2="28800" y2="16420"/>
                        <a14:foregroundMark x1="30600" y1="15533" x2="28600" y2="15385"/>
                        <a14:foregroundMark x1="59400" y1="31213" x2="59200" y2="33432"/>
                        <a14:foregroundMark x1="63800" y1="31657" x2="63800" y2="35059"/>
                        <a14:foregroundMark x1="60600" y1="19379" x2="60600" y2="20858"/>
                        <a14:foregroundMark x1="54638" y1="23373" x2="54600" y2="23817"/>
                        <a14:foregroundMark x1="54600" y1="21450" x2="54800" y2="22633"/>
                        <a14:backgroundMark x1="68800" y1="21746" x2="70000" y2="23225"/>
                        <a14:backgroundMark x1="72400" y1="28254" x2="72400" y2="30917"/>
                        <a14:backgroundMark x1="76000" y1="21154" x2="86000" y2="33136"/>
                        <a14:backgroundMark x1="43000" y1="52367" x2="43000" y2="53550"/>
                        <a14:backgroundMark x1="13600" y1="58136" x2="12800" y2="59615"/>
                        <a14:backgroundMark x1="21200" y1="28107" x2="17000" y2="29142"/>
                        <a14:backgroundMark x1="25800" y1="27367" x2="23600" y2="27367"/>
                        <a14:backgroundMark x1="12000" y1="65237" x2="12000" y2="66864"/>
                        <a14:backgroundMark x1="50000" y1="29734" x2="47400" y2="29734"/>
                        <a14:backgroundMark x1="49800" y1="24704" x2="49200" y2="26923"/>
                        <a14:backgroundMark x1="53000" y1="22799" x2="53000" y2="23373"/>
                        <a14:backgroundMark x1="53000" y1="21450" x2="53000" y2="21597"/>
                      </a14:backgroundRemoval>
                    </a14:imgEffect>
                  </a14:imgLayer>
                </a14:imgProps>
              </a:ext>
              <a:ext uri="{28A0092B-C50C-407E-A947-70E740481C1C}">
                <a14:useLocalDpi xmlns:a14="http://schemas.microsoft.com/office/drawing/2010/main" val="0"/>
              </a:ext>
            </a:extLst>
          </a:blip>
          <a:srcRect l="9516" t="13226" r="7961" b="33947"/>
          <a:stretch/>
        </p:blipFill>
        <p:spPr>
          <a:xfrm>
            <a:off x="472987" y="3629791"/>
            <a:ext cx="3312204" cy="2866702"/>
          </a:xfrm>
        </p:spPr>
      </p:pic>
      <p:sp>
        <p:nvSpPr>
          <p:cNvPr id="4" name="Content Placeholder 3">
            <a:extLst>
              <a:ext uri="{FF2B5EF4-FFF2-40B4-BE49-F238E27FC236}">
                <a16:creationId xmlns:a16="http://schemas.microsoft.com/office/drawing/2014/main" id="{6AE18D6D-C8FF-8DB2-B6AE-0877D700C3C0}"/>
              </a:ext>
            </a:extLst>
          </p:cNvPr>
          <p:cNvSpPr>
            <a:spLocks noGrp="1"/>
          </p:cNvSpPr>
          <p:nvPr>
            <p:ph sz="half" idx="2"/>
          </p:nvPr>
        </p:nvSpPr>
        <p:spPr>
          <a:xfrm>
            <a:off x="4688960" y="1850596"/>
            <a:ext cx="5475766" cy="4773488"/>
          </a:xfrm>
        </p:spPr>
        <p:txBody>
          <a:bodyPr>
            <a:normAutofit fontScale="92500" lnSpcReduction="10000"/>
          </a:bodyPr>
          <a:lstStyle/>
          <a:p>
            <a:r>
              <a:rPr lang="en-US" sz="2400" dirty="0"/>
              <a:t>Americans have always been divided on how much influence the common citizen should have in governance and self-representation</a:t>
            </a:r>
          </a:p>
          <a:p>
            <a:r>
              <a:rPr lang="en-US" sz="2400" dirty="0"/>
              <a:t>James Madison, Alexander Hamilton, and other authors of the US Constitution found it desirable to limit democracy by limiting who could vote, who was free, and who could elect senators</a:t>
            </a:r>
          </a:p>
          <a:p>
            <a:r>
              <a:rPr lang="en-US" sz="2400" dirty="0"/>
              <a:t>In modern times, limiting the voice of the people is achieved by Gerrymandering districts and private donations to campaigns</a:t>
            </a:r>
          </a:p>
          <a:p>
            <a:endParaRPr lang="en-US" dirty="0"/>
          </a:p>
        </p:txBody>
      </p:sp>
      <p:sp>
        <p:nvSpPr>
          <p:cNvPr id="7" name="Speech Bubble: Rectangle with Corners Rounded 6">
            <a:extLst>
              <a:ext uri="{FF2B5EF4-FFF2-40B4-BE49-F238E27FC236}">
                <a16:creationId xmlns:a16="http://schemas.microsoft.com/office/drawing/2014/main" id="{87FD352C-B9CC-EC99-9E4A-474316D7B87F}"/>
              </a:ext>
            </a:extLst>
          </p:cNvPr>
          <p:cNvSpPr/>
          <p:nvPr/>
        </p:nvSpPr>
        <p:spPr>
          <a:xfrm>
            <a:off x="786808" y="2423054"/>
            <a:ext cx="3732029" cy="1111044"/>
          </a:xfrm>
          <a:prstGeom prst="wedgeRoundRectCallout">
            <a:avLst>
              <a:gd name="adj1" fmla="val -6312"/>
              <a:gd name="adj2" fmla="val 64635"/>
              <a:gd name="adj3" fmla="val 16667"/>
            </a:avLst>
          </a:prstGeom>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No son, it is not wise to educate the common masses and give everyone the right to vote…They become harder to control that way!</a:t>
            </a:r>
          </a:p>
        </p:txBody>
      </p:sp>
    </p:spTree>
    <p:extLst>
      <p:ext uri="{BB962C8B-B14F-4D97-AF65-F5344CB8AC3E}">
        <p14:creationId xmlns:p14="http://schemas.microsoft.com/office/powerpoint/2010/main" val="227186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53D1-D20B-5144-C9E2-D9B953DDDD53}"/>
              </a:ext>
            </a:extLst>
          </p:cNvPr>
          <p:cNvSpPr>
            <a:spLocks noGrp="1"/>
          </p:cNvSpPr>
          <p:nvPr>
            <p:ph type="title"/>
          </p:nvPr>
        </p:nvSpPr>
        <p:spPr>
          <a:xfrm>
            <a:off x="677335" y="487916"/>
            <a:ext cx="8596668" cy="1320800"/>
          </a:xfrm>
        </p:spPr>
        <p:txBody>
          <a:bodyPr/>
          <a:lstStyle/>
          <a:p>
            <a:r>
              <a:rPr lang="en-US" dirty="0"/>
              <a:t>Challenges to Critical Thinking: Those Who Control the Narrative</a:t>
            </a:r>
          </a:p>
        </p:txBody>
      </p:sp>
      <p:pic>
        <p:nvPicPr>
          <p:cNvPr id="5" name="Content Placeholder 4">
            <a:extLst>
              <a:ext uri="{FF2B5EF4-FFF2-40B4-BE49-F238E27FC236}">
                <a16:creationId xmlns:a16="http://schemas.microsoft.com/office/drawing/2014/main" id="{E46D34B8-2DBD-DCBB-8DD5-9A14D3A03E30}"/>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ackgroundRemoval t="5149" b="99458" l="5000" r="48143">
                        <a14:foregroundMark x1="15000" y1="18970" x2="13143" y2="42818"/>
                        <a14:foregroundMark x1="33714" y1="6233" x2="28714" y2="6504"/>
                        <a14:foregroundMark x1="35429" y1="9214" x2="35857" y2="11653"/>
                        <a14:foregroundMark x1="37429" y1="10027" x2="37857" y2="18970"/>
                        <a14:foregroundMark x1="18000" y1="84011" x2="14429" y2="98103"/>
                        <a14:foregroundMark x1="9714" y1="97019" x2="7000" y2="97019"/>
                        <a14:foregroundMark x1="8143" y1="95664" x2="5000" y2="98103"/>
                        <a14:foregroundMark x1="33286" y1="97019" x2="35286" y2="99187"/>
                        <a14:foregroundMark x1="33429" y1="95664" x2="38286" y2="99458"/>
                      </a14:backgroundRemoval>
                    </a14:imgEffect>
                  </a14:imgLayer>
                </a14:imgProps>
              </a:ext>
            </a:extLst>
          </a:blip>
          <a:srcRect r="46447"/>
          <a:stretch/>
        </p:blipFill>
        <p:spPr>
          <a:xfrm>
            <a:off x="302181" y="2376032"/>
            <a:ext cx="2738560" cy="2695697"/>
          </a:xfrm>
          <a:prstGeom prst="rect">
            <a:avLst/>
          </a:prstGeom>
        </p:spPr>
      </p:pic>
      <p:sp>
        <p:nvSpPr>
          <p:cNvPr id="4" name="Content Placeholder 3">
            <a:extLst>
              <a:ext uri="{FF2B5EF4-FFF2-40B4-BE49-F238E27FC236}">
                <a16:creationId xmlns:a16="http://schemas.microsoft.com/office/drawing/2014/main" id="{C3355F83-ED75-1685-16B6-6A23A349387F}"/>
              </a:ext>
            </a:extLst>
          </p:cNvPr>
          <p:cNvSpPr>
            <a:spLocks noGrp="1"/>
          </p:cNvSpPr>
          <p:nvPr>
            <p:ph sz="half" idx="2"/>
          </p:nvPr>
        </p:nvSpPr>
        <p:spPr>
          <a:xfrm>
            <a:off x="2917997" y="1808716"/>
            <a:ext cx="7438115" cy="4836633"/>
          </a:xfrm>
        </p:spPr>
        <p:txBody>
          <a:bodyPr>
            <a:noAutofit/>
          </a:bodyPr>
          <a:lstStyle/>
          <a:p>
            <a:r>
              <a:rPr lang="en-US" sz="2400" dirty="0"/>
              <a:t>1971, tobacco attorney Lewis Powell (later appointed to the Supreme court), issued the “Powell Memorandum,” a vitriolic reaction to “excessive” democratization during the 1960s</a:t>
            </a:r>
          </a:p>
          <a:p>
            <a:r>
              <a:rPr lang="en-US" sz="2400" dirty="0"/>
              <a:t>It warned that liberalism was determined to destroy capitalism, and that criticism was coming from intellectuals, university professors, civil rights activists, journalists, anti-war movements, and religious leaders</a:t>
            </a:r>
          </a:p>
          <a:p>
            <a:r>
              <a:rPr lang="en-US" sz="2400" dirty="0"/>
              <a:t>It called for greater suppression of liberalism through an increase in the role of lobbying by businesses and wealthy corporations</a:t>
            </a:r>
          </a:p>
        </p:txBody>
      </p:sp>
    </p:spTree>
    <p:extLst>
      <p:ext uri="{BB962C8B-B14F-4D97-AF65-F5344CB8AC3E}">
        <p14:creationId xmlns:p14="http://schemas.microsoft.com/office/powerpoint/2010/main" val="287426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37491A-69E2-5772-B9B4-503119F46F9F}"/>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Isosceles Triangle 16">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Isosceles Triangle 20">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Isosceles Triangle 21">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1">
            <a:extLst>
              <a:ext uri="{FF2B5EF4-FFF2-40B4-BE49-F238E27FC236}">
                <a16:creationId xmlns:a16="http://schemas.microsoft.com/office/drawing/2014/main" id="{1EBF7543-5DDF-C444-98F1-92423B68FCEE}"/>
              </a:ext>
            </a:extLst>
          </p:cNvPr>
          <p:cNvSpPr>
            <a:spLocks noGrp="1"/>
          </p:cNvSpPr>
          <p:nvPr>
            <p:ph type="title"/>
          </p:nvPr>
        </p:nvSpPr>
        <p:spPr>
          <a:xfrm>
            <a:off x="448732" y="304208"/>
            <a:ext cx="8825269" cy="1320800"/>
          </a:xfrm>
        </p:spPr>
        <p:txBody>
          <a:bodyPr vert="horz" lIns="91440" tIns="45720" rIns="91440" bIns="45720" rtlCol="0" anchor="ctr">
            <a:normAutofit/>
          </a:bodyPr>
          <a:lstStyle/>
          <a:p>
            <a:pPr>
              <a:lnSpc>
                <a:spcPct val="90000"/>
              </a:lnSpc>
            </a:pPr>
            <a:r>
              <a:rPr lang="en-US" sz="2800" dirty="0"/>
              <a:t>Challenges to Critical Thinking: Those Who Control the Narrative</a:t>
            </a:r>
          </a:p>
        </p:txBody>
      </p:sp>
      <p:pic>
        <p:nvPicPr>
          <p:cNvPr id="7" name="Content Placeholder 6">
            <a:extLst>
              <a:ext uri="{FF2B5EF4-FFF2-40B4-BE49-F238E27FC236}">
                <a16:creationId xmlns:a16="http://schemas.microsoft.com/office/drawing/2014/main" id="{3F89C275-7499-20E9-4172-464AFFDBED37}"/>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Effect>
                      <a14:brightnessContrast contrast="12000"/>
                    </a14:imgEffect>
                  </a14:imgLayer>
                </a14:imgProps>
              </a:ext>
            </a:extLst>
          </a:blip>
          <a:srcRect t="3991" b="18178"/>
          <a:stretch/>
        </p:blipFill>
        <p:spPr>
          <a:xfrm>
            <a:off x="288979" y="2052966"/>
            <a:ext cx="1974846" cy="2411033"/>
          </a:xfrm>
          <a:prstGeom prst="rect">
            <a:avLst/>
          </a:prstGeom>
        </p:spPr>
      </p:pic>
      <p:sp>
        <p:nvSpPr>
          <p:cNvPr id="4" name="Content Placeholder 3">
            <a:extLst>
              <a:ext uri="{FF2B5EF4-FFF2-40B4-BE49-F238E27FC236}">
                <a16:creationId xmlns:a16="http://schemas.microsoft.com/office/drawing/2014/main" id="{D262981B-420A-B6BF-A6F6-CA32AD12959B}"/>
              </a:ext>
            </a:extLst>
          </p:cNvPr>
          <p:cNvSpPr>
            <a:spLocks noGrp="1"/>
          </p:cNvSpPr>
          <p:nvPr>
            <p:ph sz="half" idx="2"/>
          </p:nvPr>
        </p:nvSpPr>
        <p:spPr>
          <a:xfrm>
            <a:off x="2400566" y="1588896"/>
            <a:ext cx="7737244" cy="4964896"/>
          </a:xfrm>
        </p:spPr>
        <p:txBody>
          <a:bodyPr vert="horz" lIns="91440" tIns="45720" rIns="91440" bIns="45720" rtlCol="0">
            <a:noAutofit/>
          </a:bodyPr>
          <a:lstStyle/>
          <a:p>
            <a:r>
              <a:rPr lang="en-US" sz="2200" dirty="0"/>
              <a:t>In 1975, the Trilateral Commission, a coalition of social scientists from the U.S. U.K, and Japan, (funded by David Rockefeller) published </a:t>
            </a:r>
            <a:r>
              <a:rPr lang="en-US" sz="2200" i="1" dirty="0"/>
              <a:t>The Crisis of Democracy.</a:t>
            </a:r>
          </a:p>
          <a:p>
            <a:r>
              <a:rPr lang="en-US" sz="2200" dirty="0"/>
              <a:t>It warned that democratic movements of the 1960s wanted to reduce the authority of government while expanding its role in providing for the public welfare. It asserted these reforms would result in the loss of America’s dominance in world affairs and the global economy. </a:t>
            </a:r>
          </a:p>
          <a:p>
            <a:r>
              <a:rPr lang="en-US" sz="2200" dirty="0"/>
              <a:t>It called for a concentration of power in the state</a:t>
            </a:r>
          </a:p>
          <a:p>
            <a:r>
              <a:rPr lang="en-US" sz="2200" dirty="0"/>
              <a:t>It recognized that in a democracy, the people will only give the state absolute power if they are convinced that their well-being is threatened by ominous forces </a:t>
            </a:r>
          </a:p>
        </p:txBody>
      </p:sp>
    </p:spTree>
    <p:extLst>
      <p:ext uri="{BB962C8B-B14F-4D97-AF65-F5344CB8AC3E}">
        <p14:creationId xmlns:p14="http://schemas.microsoft.com/office/powerpoint/2010/main" val="109148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2347CD-DF03-2E83-4182-463AD25DB57C}"/>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D5B54FAF-58EB-37F3-A558-80D4095D5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D8530582-CF73-8590-41E5-6C5C535A21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FB8511E-8A03-B352-C6D8-02FA050A8D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102BD7C4-4E50-3151-A4ED-475C154D9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25">
              <a:extLst>
                <a:ext uri="{FF2B5EF4-FFF2-40B4-BE49-F238E27FC236}">
                  <a16:creationId xmlns:a16="http://schemas.microsoft.com/office/drawing/2014/main" id="{2651AA2F-C457-BB61-F1CC-32DD99308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Isosceles Triangle 16">
              <a:extLst>
                <a:ext uri="{FF2B5EF4-FFF2-40B4-BE49-F238E27FC236}">
                  <a16:creationId xmlns:a16="http://schemas.microsoft.com/office/drawing/2014/main" id="{D4A7C5B5-8276-A9F5-9711-E0539C21F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27">
              <a:extLst>
                <a:ext uri="{FF2B5EF4-FFF2-40B4-BE49-F238E27FC236}">
                  <a16:creationId xmlns:a16="http://schemas.microsoft.com/office/drawing/2014/main" id="{9A51CFED-8588-A5F1-522E-6EAE5A381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Rectangle 28">
              <a:extLst>
                <a:ext uri="{FF2B5EF4-FFF2-40B4-BE49-F238E27FC236}">
                  <a16:creationId xmlns:a16="http://schemas.microsoft.com/office/drawing/2014/main" id="{3B0143EE-80F5-B482-89D1-4AB80808C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29">
              <a:extLst>
                <a:ext uri="{FF2B5EF4-FFF2-40B4-BE49-F238E27FC236}">
                  <a16:creationId xmlns:a16="http://schemas.microsoft.com/office/drawing/2014/main" id="{D5378C45-E475-213C-102B-2873CDA14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Isosceles Triangle 20">
              <a:extLst>
                <a:ext uri="{FF2B5EF4-FFF2-40B4-BE49-F238E27FC236}">
                  <a16:creationId xmlns:a16="http://schemas.microsoft.com/office/drawing/2014/main" id="{E741A687-04CC-5EDB-3AC7-B7E73BF44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Isosceles Triangle 21">
              <a:extLst>
                <a:ext uri="{FF2B5EF4-FFF2-40B4-BE49-F238E27FC236}">
                  <a16:creationId xmlns:a16="http://schemas.microsoft.com/office/drawing/2014/main" id="{EB0C5949-3355-4162-7EA0-899254A71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1">
            <a:extLst>
              <a:ext uri="{FF2B5EF4-FFF2-40B4-BE49-F238E27FC236}">
                <a16:creationId xmlns:a16="http://schemas.microsoft.com/office/drawing/2014/main" id="{568C59C8-35F4-448D-F3A7-8C16F3F0E9B9}"/>
              </a:ext>
            </a:extLst>
          </p:cNvPr>
          <p:cNvSpPr>
            <a:spLocks noGrp="1"/>
          </p:cNvSpPr>
          <p:nvPr>
            <p:ph type="title"/>
          </p:nvPr>
        </p:nvSpPr>
        <p:spPr>
          <a:xfrm>
            <a:off x="448732" y="304208"/>
            <a:ext cx="8825269" cy="1173718"/>
          </a:xfrm>
        </p:spPr>
        <p:txBody>
          <a:bodyPr vert="horz" lIns="91440" tIns="45720" rIns="91440" bIns="45720" rtlCol="0" anchor="ctr">
            <a:normAutofit/>
          </a:bodyPr>
          <a:lstStyle/>
          <a:p>
            <a:pPr>
              <a:lnSpc>
                <a:spcPct val="90000"/>
              </a:lnSpc>
            </a:pPr>
            <a:r>
              <a:rPr lang="en-US" sz="2800" dirty="0"/>
              <a:t>Challenges to Critical Thinking: Fear and Doubt</a:t>
            </a:r>
          </a:p>
        </p:txBody>
      </p:sp>
      <p:sp>
        <p:nvSpPr>
          <p:cNvPr id="4" name="Content Placeholder 3">
            <a:extLst>
              <a:ext uri="{FF2B5EF4-FFF2-40B4-BE49-F238E27FC236}">
                <a16:creationId xmlns:a16="http://schemas.microsoft.com/office/drawing/2014/main" id="{7822435A-9EEC-5B7F-491D-A8D7E12B345D}"/>
              </a:ext>
            </a:extLst>
          </p:cNvPr>
          <p:cNvSpPr>
            <a:spLocks noGrp="1"/>
          </p:cNvSpPr>
          <p:nvPr>
            <p:ph sz="half" idx="2"/>
          </p:nvPr>
        </p:nvSpPr>
        <p:spPr>
          <a:xfrm>
            <a:off x="4581985" y="1790198"/>
            <a:ext cx="4947867" cy="4763594"/>
          </a:xfrm>
        </p:spPr>
        <p:txBody>
          <a:bodyPr vert="horz" lIns="91440" tIns="45720" rIns="91440" bIns="45720" rtlCol="0">
            <a:noAutofit/>
          </a:bodyPr>
          <a:lstStyle/>
          <a:p>
            <a:r>
              <a:rPr lang="en-US" sz="2200" dirty="0"/>
              <a:t>Fear about the consequences of our critical thinking decreases the ways we may be able to improve our lives</a:t>
            </a:r>
          </a:p>
          <a:p>
            <a:r>
              <a:rPr lang="en-US" sz="2200" dirty="0"/>
              <a:t>Doubts about our ability to see things for what they are allows people who do not have our best interests in mind to make decisions for us.</a:t>
            </a:r>
          </a:p>
          <a:p>
            <a:r>
              <a:rPr lang="en-US" sz="2200" dirty="0"/>
              <a:t>Doubt feeds the idea that nothing we think about right and wrong matters because we don’t matter</a:t>
            </a:r>
          </a:p>
        </p:txBody>
      </p:sp>
      <p:pic>
        <p:nvPicPr>
          <p:cNvPr id="8" name="Content Placeholder 7" descr="A person sitting next to another person&#10;&#10;AI-generated content may be incorrect.">
            <a:extLst>
              <a:ext uri="{FF2B5EF4-FFF2-40B4-BE49-F238E27FC236}">
                <a16:creationId xmlns:a16="http://schemas.microsoft.com/office/drawing/2014/main" id="{03B170F9-114A-EF43-8109-6FCFF6691545}"/>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ackgroundRemoval t="3158" b="98421" l="755" r="97736">
                        <a14:foregroundMark x1="80451" y1="24025" x2="82194" y2="26293"/>
                        <a14:foregroundMark x1="77358" y1="20000" x2="78092" y2="20956"/>
                        <a14:foregroundMark x1="90943" y1="64211" x2="93962" y2="87895"/>
                        <a14:foregroundMark x1="97736" y1="55263" x2="90566" y2="73158"/>
                        <a14:foregroundMark x1="95094" y1="93684" x2="58868" y2="95263"/>
                        <a14:foregroundMark x1="82642" y1="73158" x2="73962" y2="94211"/>
                        <a14:foregroundMark x1="96604" y1="97368" x2="46038" y2="94737"/>
                        <a14:foregroundMark x1="81509" y1="85789" x2="78491" y2="95789"/>
                        <a14:foregroundMark x1="42642" y1="13684" x2="38868" y2="8421"/>
                        <a14:foregroundMark x1="30566" y1="10000" x2="26038" y2="22632"/>
                        <a14:foregroundMark x1="39245" y1="3684" x2="36604" y2="3158"/>
                        <a14:foregroundMark x1="41887" y1="6316" x2="40377" y2="5263"/>
                        <a14:foregroundMark x1="24347" y1="18022" x2="24151" y2="21579"/>
                        <a14:foregroundMark x1="24528" y1="14737" x2="24477" y2="15659"/>
                        <a14:foregroundMark x1="31321" y1="6842" x2="29811" y2="10526"/>
                        <a14:foregroundMark x1="30566" y1="5789" x2="29057" y2="11053"/>
                        <a14:foregroundMark x1="35472" y1="39474" x2="40000" y2="72105"/>
                        <a14:foregroundMark x1="24906" y1="40526" x2="21509" y2="66842"/>
                        <a14:foregroundMark x1="22642" y1="30000" x2="10189" y2="48421"/>
                        <a14:foregroundMark x1="9057" y1="46316" x2="3774" y2="57895"/>
                        <a14:foregroundMark x1="15849" y1="71053" x2="14340" y2="85789"/>
                        <a14:foregroundMark x1="7170" y1="91053" x2="18491" y2="93158"/>
                        <a14:foregroundMark x1="10566" y1="73684" x2="8679" y2="73158"/>
                        <a14:foregroundMark x1="755" y1="50526" x2="1132" y2="55263"/>
                        <a14:foregroundMark x1="2264" y1="66316" x2="3774" y2="68947"/>
                        <a14:foregroundMark x1="39623" y1="93684" x2="41132" y2="98421"/>
                        <a14:backgroundMark x1="83774" y1="16842" x2="85283" y2="20526"/>
                        <a14:backgroundMark x1="87925" y1="23684" x2="89434" y2="27368"/>
                        <a14:backgroundMark x1="84906" y1="22105" x2="87170" y2="23684"/>
                        <a14:backgroundMark x1="92830" y1="31579" x2="93962" y2="38421"/>
                        <a14:backgroundMark x1="94717" y1="42632" x2="94340" y2="47895"/>
                        <a14:backgroundMark x1="41132" y1="35263" x2="41509" y2="37368"/>
                        <a14:backgroundMark x1="44151" y1="41579" x2="46038" y2="44211"/>
                        <a14:backgroundMark x1="48302" y1="47895" x2="49811" y2="51579"/>
                        <a14:backgroundMark x1="49811" y1="54737" x2="49811" y2="56316"/>
                        <a14:backgroundMark x1="48302" y1="67368" x2="48302" y2="70526"/>
                        <a14:backgroundMark x1="43019" y1="86842" x2="43019" y2="86842"/>
                        <a14:backgroundMark x1="15472" y1="17368" x2="18491" y2="23158"/>
                        <a14:backgroundMark x1="2264" y1="39474" x2="1509" y2="42105"/>
                        <a14:backgroundMark x1="6038" y1="62105" x2="5682" y2="63099"/>
                        <a14:backgroundMark x1="3019" y1="64211" x2="3019" y2="65605"/>
                        <a14:backgroundMark x1="755" y1="64737" x2="2264" y2="64737"/>
                      </a14:backgroundRemoval>
                    </a14:imgEffect>
                  </a14:imgLayer>
                </a14:imgProps>
              </a:ext>
              <a:ext uri="{28A0092B-C50C-407E-A947-70E740481C1C}">
                <a14:useLocalDpi xmlns:a14="http://schemas.microsoft.com/office/drawing/2010/main" val="0"/>
              </a:ext>
            </a:extLst>
          </a:blip>
          <a:stretch>
            <a:fillRect/>
          </a:stretch>
        </p:blipFill>
        <p:spPr>
          <a:xfrm>
            <a:off x="512168" y="3024609"/>
            <a:ext cx="3781359" cy="2711163"/>
          </a:xfrm>
        </p:spPr>
      </p:pic>
      <p:sp>
        <p:nvSpPr>
          <p:cNvPr id="9" name="Speech Bubble: Rectangle with Corners Rounded 8">
            <a:extLst>
              <a:ext uri="{FF2B5EF4-FFF2-40B4-BE49-F238E27FC236}">
                <a16:creationId xmlns:a16="http://schemas.microsoft.com/office/drawing/2014/main" id="{4B32E688-41A0-478A-8941-962A617FA434}"/>
              </a:ext>
            </a:extLst>
          </p:cNvPr>
          <p:cNvSpPr/>
          <p:nvPr/>
        </p:nvSpPr>
        <p:spPr>
          <a:xfrm>
            <a:off x="305959" y="1851639"/>
            <a:ext cx="4117186" cy="954962"/>
          </a:xfrm>
          <a:prstGeom prst="wedgeRoundRectCallout">
            <a:avLst>
              <a:gd name="adj1" fmla="val -19225"/>
              <a:gd name="adj2" fmla="val 7140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a:t>Be careful. If you ask too many questions, they are going to think you are a whistle-blower and they will fire you.</a:t>
            </a:r>
          </a:p>
        </p:txBody>
      </p:sp>
    </p:spTree>
    <p:extLst>
      <p:ext uri="{BB962C8B-B14F-4D97-AF65-F5344CB8AC3E}">
        <p14:creationId xmlns:p14="http://schemas.microsoft.com/office/powerpoint/2010/main" val="148299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0F78-8E46-C35F-2A0A-7411C99F66C4}"/>
              </a:ext>
            </a:extLst>
          </p:cNvPr>
          <p:cNvSpPr>
            <a:spLocks noGrp="1"/>
          </p:cNvSpPr>
          <p:nvPr>
            <p:ph type="title"/>
          </p:nvPr>
        </p:nvSpPr>
        <p:spPr>
          <a:xfrm>
            <a:off x="530245" y="484909"/>
            <a:ext cx="8743757" cy="748145"/>
          </a:xfrm>
        </p:spPr>
        <p:txBody>
          <a:bodyPr>
            <a:normAutofit/>
          </a:bodyPr>
          <a:lstStyle/>
          <a:p>
            <a:r>
              <a:rPr lang="en-US" dirty="0"/>
              <a:t>Summary of Ideas about Critical Thinking</a:t>
            </a:r>
          </a:p>
        </p:txBody>
      </p:sp>
      <p:sp>
        <p:nvSpPr>
          <p:cNvPr id="3" name="Content Placeholder 2">
            <a:extLst>
              <a:ext uri="{FF2B5EF4-FFF2-40B4-BE49-F238E27FC236}">
                <a16:creationId xmlns:a16="http://schemas.microsoft.com/office/drawing/2014/main" id="{C089089B-E89C-62C7-2141-8E52FEFBF57D}"/>
              </a:ext>
            </a:extLst>
          </p:cNvPr>
          <p:cNvSpPr>
            <a:spLocks noGrp="1"/>
          </p:cNvSpPr>
          <p:nvPr>
            <p:ph idx="1"/>
          </p:nvPr>
        </p:nvSpPr>
        <p:spPr>
          <a:xfrm>
            <a:off x="530244" y="1387312"/>
            <a:ext cx="9219811" cy="5119814"/>
          </a:xfrm>
        </p:spPr>
        <p:txBody>
          <a:bodyPr>
            <a:normAutofit lnSpcReduction="10000"/>
          </a:bodyPr>
          <a:lstStyle/>
          <a:p>
            <a:pPr>
              <a:buFont typeface="+mj-lt"/>
              <a:buAutoNum type="arabicPeriod"/>
            </a:pPr>
            <a:r>
              <a:rPr lang="en-US" sz="2400" dirty="0"/>
              <a:t>Critical thinking is a way of assessing the value of ideas and assertions</a:t>
            </a:r>
          </a:p>
          <a:p>
            <a:pPr>
              <a:buFont typeface="+mj-lt"/>
              <a:buAutoNum type="arabicPeriod"/>
            </a:pPr>
            <a:r>
              <a:rPr lang="en-US" sz="2400" dirty="0"/>
              <a:t>Critical thinking enhances our moral decision-making</a:t>
            </a:r>
          </a:p>
          <a:p>
            <a:pPr>
              <a:buFont typeface="+mj-lt"/>
              <a:buAutoNum type="arabicPeriod"/>
            </a:pPr>
            <a:r>
              <a:rPr lang="en-US" sz="2400" dirty="0"/>
              <a:t>Critical thinking is instrumental in protecting ourselves and society from predatory and manipulative people and institutions</a:t>
            </a:r>
          </a:p>
          <a:p>
            <a:pPr>
              <a:buFont typeface="+mj-lt"/>
              <a:buAutoNum type="arabicPeriod"/>
            </a:pPr>
            <a:r>
              <a:rPr lang="en-US" sz="2400" dirty="0"/>
              <a:t>Critical thinking requires self-discipline, objectivity, intellectual curiosity, empathy, courage, confidence in reason, and respect for our own conscience</a:t>
            </a:r>
          </a:p>
          <a:p>
            <a:pPr>
              <a:buFont typeface="+mj-lt"/>
              <a:buAutoNum type="arabicPeriod"/>
            </a:pPr>
            <a:r>
              <a:rPr lang="en-US" sz="2400" dirty="0"/>
              <a:t>Critical thinking can be improved with practice, learning more about the subject, participating in discussions about matters with others who are committed to critical thinking, and evaluating the credibility of sources of information</a:t>
            </a:r>
          </a:p>
        </p:txBody>
      </p:sp>
    </p:spTree>
    <p:extLst>
      <p:ext uri="{BB962C8B-B14F-4D97-AF65-F5344CB8AC3E}">
        <p14:creationId xmlns:p14="http://schemas.microsoft.com/office/powerpoint/2010/main" val="243659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2743-872F-3BA7-D584-AFA932B078A5}"/>
              </a:ext>
            </a:extLst>
          </p:cNvPr>
          <p:cNvSpPr>
            <a:spLocks noGrp="1"/>
          </p:cNvSpPr>
          <p:nvPr>
            <p:ph type="title"/>
          </p:nvPr>
        </p:nvSpPr>
        <p:spPr>
          <a:xfrm>
            <a:off x="677334" y="609600"/>
            <a:ext cx="8596668" cy="817418"/>
          </a:xfrm>
        </p:spPr>
        <p:txBody>
          <a:bodyPr/>
          <a:lstStyle/>
          <a:p>
            <a:r>
              <a:rPr lang="en-US" dirty="0"/>
              <a:t>Purpose of Session</a:t>
            </a:r>
          </a:p>
        </p:txBody>
      </p:sp>
      <p:sp>
        <p:nvSpPr>
          <p:cNvPr id="3" name="Content Placeholder 2">
            <a:extLst>
              <a:ext uri="{FF2B5EF4-FFF2-40B4-BE49-F238E27FC236}">
                <a16:creationId xmlns:a16="http://schemas.microsoft.com/office/drawing/2014/main" id="{93D4F4D8-2126-DB98-FD41-EFF98D685498}"/>
              </a:ext>
            </a:extLst>
          </p:cNvPr>
          <p:cNvSpPr>
            <a:spLocks noGrp="1"/>
          </p:cNvSpPr>
          <p:nvPr>
            <p:ph idx="1"/>
          </p:nvPr>
        </p:nvSpPr>
        <p:spPr>
          <a:xfrm>
            <a:off x="677334" y="1620262"/>
            <a:ext cx="8596668" cy="3419571"/>
          </a:xfrm>
        </p:spPr>
        <p:txBody>
          <a:bodyPr>
            <a:normAutofit/>
          </a:bodyPr>
          <a:lstStyle/>
          <a:p>
            <a:pPr>
              <a:buFont typeface="+mj-lt"/>
              <a:buAutoNum type="arabicPeriod"/>
            </a:pPr>
            <a:r>
              <a:rPr lang="en-US" sz="2400" dirty="0"/>
              <a:t>Introduce the concept and elements of critical thinking</a:t>
            </a:r>
          </a:p>
          <a:p>
            <a:pPr>
              <a:buFont typeface="+mj-lt"/>
              <a:buAutoNum type="arabicPeriod"/>
            </a:pPr>
            <a:r>
              <a:rPr lang="en-US" sz="2400" dirty="0"/>
              <a:t>Identify the objectives of critical thinking and the beneficial consequences of critical thinking</a:t>
            </a:r>
          </a:p>
          <a:p>
            <a:pPr>
              <a:buFont typeface="+mj-lt"/>
              <a:buAutoNum type="arabicPeriod"/>
            </a:pPr>
            <a:r>
              <a:rPr lang="en-US" sz="2400" dirty="0"/>
              <a:t>Identify the challenges to critical thinking and explore how these challenges might be overcome</a:t>
            </a:r>
          </a:p>
          <a:p>
            <a:pPr>
              <a:buFont typeface="+mj-lt"/>
              <a:buAutoNum type="arabicPeriod"/>
            </a:pPr>
            <a:r>
              <a:rPr lang="en-US" sz="2400" dirty="0"/>
              <a:t>Describe how critical thinking can be applied in our personal, professional, and civic lives</a:t>
            </a:r>
          </a:p>
        </p:txBody>
      </p:sp>
    </p:spTree>
    <p:extLst>
      <p:ext uri="{BB962C8B-B14F-4D97-AF65-F5344CB8AC3E}">
        <p14:creationId xmlns:p14="http://schemas.microsoft.com/office/powerpoint/2010/main" val="112720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96CB-1E45-BA31-A626-834916539DAA}"/>
              </a:ext>
            </a:extLst>
          </p:cNvPr>
          <p:cNvSpPr>
            <a:spLocks noGrp="1"/>
          </p:cNvSpPr>
          <p:nvPr>
            <p:ph type="title"/>
          </p:nvPr>
        </p:nvSpPr>
        <p:spPr/>
        <p:txBody>
          <a:bodyPr/>
          <a:lstStyle/>
          <a:p>
            <a:r>
              <a:rPr lang="en-US" dirty="0"/>
              <a:t>Questions for Personal Reflection &amp; Discussion</a:t>
            </a:r>
          </a:p>
        </p:txBody>
      </p:sp>
      <p:sp>
        <p:nvSpPr>
          <p:cNvPr id="3" name="Content Placeholder 2">
            <a:extLst>
              <a:ext uri="{FF2B5EF4-FFF2-40B4-BE49-F238E27FC236}">
                <a16:creationId xmlns:a16="http://schemas.microsoft.com/office/drawing/2014/main" id="{4F83530A-B46B-94F0-EEAB-0C1344FAC2C7}"/>
              </a:ext>
            </a:extLst>
          </p:cNvPr>
          <p:cNvSpPr>
            <a:spLocks noGrp="1"/>
          </p:cNvSpPr>
          <p:nvPr>
            <p:ph idx="1"/>
          </p:nvPr>
        </p:nvSpPr>
        <p:spPr>
          <a:xfrm>
            <a:off x="677333" y="1930400"/>
            <a:ext cx="8934499" cy="4619256"/>
          </a:xfrm>
        </p:spPr>
        <p:txBody>
          <a:bodyPr>
            <a:normAutofit lnSpcReduction="10000"/>
          </a:bodyPr>
          <a:lstStyle/>
          <a:p>
            <a:pPr>
              <a:buFont typeface="+mj-lt"/>
              <a:buAutoNum type="arabicPeriod"/>
            </a:pPr>
            <a:r>
              <a:rPr lang="en-US" sz="2400" dirty="0"/>
              <a:t>How would you describe your ability to think critically? What do you regard as your areas of strength and limitations?</a:t>
            </a:r>
          </a:p>
          <a:p>
            <a:pPr>
              <a:buFont typeface="+mj-lt"/>
              <a:buAutoNum type="arabicPeriod"/>
            </a:pPr>
            <a:r>
              <a:rPr lang="en-US" sz="2400" dirty="0"/>
              <a:t>Do you apply equal critical thought to controversies in your community? Explain your approach to this.</a:t>
            </a:r>
          </a:p>
          <a:p>
            <a:pPr>
              <a:buFont typeface="+mj-lt"/>
              <a:buAutoNum type="arabicPeriod"/>
            </a:pPr>
            <a:r>
              <a:rPr lang="en-US" sz="2400" dirty="0"/>
              <a:t>How well do you understand the causes of society’s success and failures, and how does that impact your perception of the world?</a:t>
            </a:r>
          </a:p>
          <a:p>
            <a:pPr>
              <a:buFont typeface="+mj-lt"/>
              <a:buAutoNum type="arabicPeriod"/>
            </a:pPr>
            <a:r>
              <a:rPr lang="en-US" sz="2400" dirty="0"/>
              <a:t>Do you believe that people have a moral obligation to think critically? Explain why.</a:t>
            </a:r>
          </a:p>
          <a:p>
            <a:pPr>
              <a:buFont typeface="+mj-lt"/>
              <a:buAutoNum type="arabicPeriod"/>
            </a:pPr>
            <a:r>
              <a:rPr lang="en-US" sz="2400" dirty="0"/>
              <a:t>What is your greatest obstacle to critical thinking and how could it be overcome?</a:t>
            </a:r>
          </a:p>
        </p:txBody>
      </p:sp>
    </p:spTree>
    <p:extLst>
      <p:ext uri="{BB962C8B-B14F-4D97-AF65-F5344CB8AC3E}">
        <p14:creationId xmlns:p14="http://schemas.microsoft.com/office/powerpoint/2010/main" val="2395882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2F15-9B9D-68A1-CF5B-68D0C82D1061}"/>
              </a:ext>
            </a:extLst>
          </p:cNvPr>
          <p:cNvSpPr>
            <a:spLocks noGrp="1"/>
          </p:cNvSpPr>
          <p:nvPr>
            <p:ph type="title"/>
          </p:nvPr>
        </p:nvSpPr>
        <p:spPr>
          <a:xfrm>
            <a:off x="677334" y="609600"/>
            <a:ext cx="8596668" cy="692727"/>
          </a:xfrm>
        </p:spPr>
        <p:txBody>
          <a:bodyPr/>
          <a:lstStyle/>
          <a:p>
            <a:r>
              <a:rPr lang="en-US" dirty="0"/>
              <a:t>References</a:t>
            </a:r>
          </a:p>
        </p:txBody>
      </p:sp>
      <p:sp>
        <p:nvSpPr>
          <p:cNvPr id="3" name="Content Placeholder 2">
            <a:extLst>
              <a:ext uri="{FF2B5EF4-FFF2-40B4-BE49-F238E27FC236}">
                <a16:creationId xmlns:a16="http://schemas.microsoft.com/office/drawing/2014/main" id="{3754B0EA-6EFA-E476-743F-6CD8C2B6D726}"/>
              </a:ext>
            </a:extLst>
          </p:cNvPr>
          <p:cNvSpPr>
            <a:spLocks noGrp="1"/>
          </p:cNvSpPr>
          <p:nvPr>
            <p:ph idx="1"/>
          </p:nvPr>
        </p:nvSpPr>
        <p:spPr>
          <a:xfrm>
            <a:off x="370195" y="1398020"/>
            <a:ext cx="9464921" cy="3880773"/>
          </a:xfrm>
        </p:spPr>
        <p:txBody>
          <a:bodyPr>
            <a:normAutofit/>
          </a:bodyPr>
          <a:lstStyle/>
          <a:p>
            <a:r>
              <a:rPr lang="en-US" sz="1600" b="0" i="0" dirty="0">
                <a:solidFill>
                  <a:schemeClr val="tx1"/>
                </a:solidFill>
                <a:effectLst/>
              </a:rPr>
              <a:t>Atkins, Larry. </a:t>
            </a:r>
            <a:r>
              <a:rPr lang="en-US" sz="1600" b="0" i="1" dirty="0">
                <a:solidFill>
                  <a:schemeClr val="tx1"/>
                </a:solidFill>
                <a:effectLst/>
              </a:rPr>
              <a:t>Skewed: A Critical Thinker’s Guide to Media Bias</a:t>
            </a:r>
            <a:r>
              <a:rPr lang="en-US" sz="1600" b="0" i="0" dirty="0">
                <a:solidFill>
                  <a:schemeClr val="tx1"/>
                </a:solidFill>
                <a:effectLst/>
              </a:rPr>
              <a:t>. NY: Prometheus, 2016.</a:t>
            </a:r>
          </a:p>
          <a:p>
            <a:r>
              <a:rPr lang="en-US" sz="1600" dirty="0">
                <a:solidFill>
                  <a:schemeClr val="tx1"/>
                </a:solidFill>
              </a:rPr>
              <a:t>Gorzycki, Meg, Linda Elder, and Richard Paul. </a:t>
            </a:r>
            <a:r>
              <a:rPr lang="en-US" sz="1600" i="1" dirty="0">
                <a:solidFill>
                  <a:schemeClr val="tx1"/>
                </a:solidFill>
              </a:rPr>
              <a:t>Historical Thinking: Bringing Critical Thinking Explicitly into the Heart of Historical Study</a:t>
            </a:r>
            <a:r>
              <a:rPr lang="en-US" sz="1600" dirty="0">
                <a:solidFill>
                  <a:schemeClr val="tx1"/>
                </a:solidFill>
              </a:rPr>
              <a:t>. Tomales, CA: Foundation for Critical Thinking, 2013.</a:t>
            </a:r>
            <a:endParaRPr lang="en-US" sz="1600" b="0" i="0" dirty="0">
              <a:solidFill>
                <a:schemeClr val="tx1"/>
              </a:solidFill>
              <a:effectLst/>
            </a:endParaRPr>
          </a:p>
          <a:p>
            <a:r>
              <a:rPr lang="en-US" sz="1600" b="0" i="0" dirty="0">
                <a:solidFill>
                  <a:schemeClr val="tx1"/>
                </a:solidFill>
                <a:effectLst/>
              </a:rPr>
              <a:t>Paul, R. W. (2005, Summer). The State of Critical Thinking Today. </a:t>
            </a:r>
            <a:r>
              <a:rPr lang="en-US" sz="1600" b="0" i="1" dirty="0">
                <a:solidFill>
                  <a:schemeClr val="tx1"/>
                </a:solidFill>
                <a:effectLst/>
              </a:rPr>
              <a:t>New Directions for Community Colleges</a:t>
            </a:r>
            <a:r>
              <a:rPr lang="en-US" sz="1600" b="0" i="0" dirty="0">
                <a:solidFill>
                  <a:schemeClr val="tx1"/>
                </a:solidFill>
                <a:effectLst/>
              </a:rPr>
              <a:t>, 27-38.</a:t>
            </a:r>
            <a:endParaRPr lang="en-US" sz="1600" dirty="0">
              <a:solidFill>
                <a:schemeClr val="tx1"/>
              </a:solidFill>
            </a:endParaRPr>
          </a:p>
          <a:p>
            <a:r>
              <a:rPr lang="en-US" sz="1600" dirty="0">
                <a:solidFill>
                  <a:schemeClr val="tx1"/>
                </a:solidFill>
              </a:rPr>
              <a:t>Paul, R. and Scriven, M. “Critical Thinking as Defined by the National Council for Excellence in Critical Thinking, 1987.” Foundation for Critical Thinking. </a:t>
            </a:r>
            <a:r>
              <a:rPr lang="en-US" sz="1600" dirty="0">
                <a:solidFill>
                  <a:schemeClr val="tx1"/>
                </a:solidFill>
                <a:hlinkClick r:id="rId2">
                  <a:extLst>
                    <a:ext uri="{A12FA001-AC4F-418D-AE19-62706E023703}">
                      <ahyp:hlinkClr xmlns:ahyp="http://schemas.microsoft.com/office/drawing/2018/hyperlinkcolor" val="tx"/>
                    </a:ext>
                  </a:extLst>
                </a:hlinkClick>
              </a:rPr>
              <a:t>Defining Critical Thinking</a:t>
            </a:r>
            <a:endParaRPr lang="en-US" sz="1600" dirty="0">
              <a:solidFill>
                <a:schemeClr val="tx1"/>
              </a:solidFill>
            </a:endParaRPr>
          </a:p>
          <a:p>
            <a:r>
              <a:rPr lang="en-US" sz="1600" dirty="0">
                <a:solidFill>
                  <a:schemeClr val="tx1"/>
                </a:solidFill>
              </a:rPr>
              <a:t>Powell, Lewis. Confidential Memorandum. Attack on American Free Enterprise System.1971. Reuters, </a:t>
            </a:r>
            <a:r>
              <a:rPr lang="en-US" sz="1600" dirty="0">
                <a:solidFill>
                  <a:schemeClr val="accent6"/>
                </a:solidFill>
                <a:hlinkClick r:id="rId3">
                  <a:extLst>
                    <a:ext uri="{A12FA001-AC4F-418D-AE19-62706E023703}">
                      <ahyp:hlinkClr xmlns:ahyp="http://schemas.microsoft.com/office/drawing/2018/hyperlinkcolor" val="tx"/>
                    </a:ext>
                  </a:extLst>
                </a:hlinkClick>
              </a:rPr>
              <a:t>The Memo</a:t>
            </a:r>
            <a:r>
              <a:rPr lang="en-US" sz="1600" dirty="0">
                <a:solidFill>
                  <a:schemeClr val="accent6"/>
                </a:solidFill>
              </a:rPr>
              <a:t>. </a:t>
            </a:r>
          </a:p>
          <a:p>
            <a:r>
              <a:rPr lang="en-US" sz="1600" dirty="0">
                <a:solidFill>
                  <a:schemeClr val="tx1"/>
                </a:solidFill>
              </a:rPr>
              <a:t>The Trilateral Commission. The Crisis of Democracy. 1975. </a:t>
            </a:r>
            <a:r>
              <a:rPr lang="en-US" sz="1600" dirty="0">
                <a:solidFill>
                  <a:schemeClr val="accent6"/>
                </a:solidFill>
              </a:rPr>
              <a:t>https://ia801308.us.archive.org/23/items/TheCrisisOfDemocracy-TrilateralCommission-1975/crisis_of_democracy_text.pdf</a:t>
            </a:r>
          </a:p>
        </p:txBody>
      </p:sp>
    </p:spTree>
    <p:extLst>
      <p:ext uri="{BB962C8B-B14F-4D97-AF65-F5344CB8AC3E}">
        <p14:creationId xmlns:p14="http://schemas.microsoft.com/office/powerpoint/2010/main" val="245126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3A9C-F751-EDFA-3488-61C67998B907}"/>
              </a:ext>
            </a:extLst>
          </p:cNvPr>
          <p:cNvSpPr>
            <a:spLocks noGrp="1"/>
          </p:cNvSpPr>
          <p:nvPr>
            <p:ph type="title"/>
          </p:nvPr>
        </p:nvSpPr>
        <p:spPr>
          <a:xfrm>
            <a:off x="677334" y="561867"/>
            <a:ext cx="8596668" cy="762000"/>
          </a:xfrm>
        </p:spPr>
        <p:txBody>
          <a:bodyPr/>
          <a:lstStyle/>
          <a:p>
            <a:r>
              <a:rPr lang="en-US" dirty="0"/>
              <a:t>Why Think Critically?</a:t>
            </a:r>
          </a:p>
        </p:txBody>
      </p:sp>
      <p:pic>
        <p:nvPicPr>
          <p:cNvPr id="24" name="Content Placeholder 23">
            <a:extLst>
              <a:ext uri="{FF2B5EF4-FFF2-40B4-BE49-F238E27FC236}">
                <a16:creationId xmlns:a16="http://schemas.microsoft.com/office/drawing/2014/main" id="{6C6AAB6C-65DB-6AF2-D354-CB6AAA01816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7200"/>
                    </a14:imgEffect>
                    <a14:imgEffect>
                      <a14:saturation sat="33000"/>
                    </a14:imgEffect>
                    <a14:imgEffect>
                      <a14:brightnessContrast contrast="10000"/>
                    </a14:imgEffect>
                  </a14:imgLayer>
                </a14:imgProps>
              </a:ext>
            </a:extLst>
          </a:blip>
          <a:stretch>
            <a:fillRect/>
          </a:stretch>
        </p:blipFill>
        <p:spPr>
          <a:xfrm>
            <a:off x="509278" y="3190072"/>
            <a:ext cx="9284827" cy="2647506"/>
          </a:xfrm>
          <a:prstGeom prst="rect">
            <a:avLst/>
          </a:prstGeom>
        </p:spPr>
      </p:pic>
      <p:sp>
        <p:nvSpPr>
          <p:cNvPr id="25" name="Speech Bubble: Rectangle with Corners Rounded 24">
            <a:extLst>
              <a:ext uri="{FF2B5EF4-FFF2-40B4-BE49-F238E27FC236}">
                <a16:creationId xmlns:a16="http://schemas.microsoft.com/office/drawing/2014/main" id="{0DA02AA3-9B85-F65D-209E-C341035E1683}"/>
              </a:ext>
            </a:extLst>
          </p:cNvPr>
          <p:cNvSpPr/>
          <p:nvPr/>
        </p:nvSpPr>
        <p:spPr>
          <a:xfrm>
            <a:off x="347854" y="1895130"/>
            <a:ext cx="2033839" cy="1204679"/>
          </a:xfrm>
          <a:prstGeom prst="wedgeRoundRectCallout">
            <a:avLst>
              <a:gd name="adj1" fmla="val -28922"/>
              <a:gd name="adj2" fmla="val 7412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We can’t tell voters the truth about where their taxes are going</a:t>
            </a:r>
          </a:p>
        </p:txBody>
      </p:sp>
      <p:sp>
        <p:nvSpPr>
          <p:cNvPr id="26" name="Speech Bubble: Rectangle with Corners Rounded 25">
            <a:extLst>
              <a:ext uri="{FF2B5EF4-FFF2-40B4-BE49-F238E27FC236}">
                <a16:creationId xmlns:a16="http://schemas.microsoft.com/office/drawing/2014/main" id="{0226CCB0-8E96-FD41-CA38-B5C6591D4083}"/>
              </a:ext>
            </a:extLst>
          </p:cNvPr>
          <p:cNvSpPr/>
          <p:nvPr/>
        </p:nvSpPr>
        <p:spPr>
          <a:xfrm>
            <a:off x="2486639" y="1745753"/>
            <a:ext cx="2829640" cy="1399188"/>
          </a:xfrm>
          <a:prstGeom prst="wedgeRoundRectCallout">
            <a:avLst>
              <a:gd name="adj1" fmla="val -45592"/>
              <a:gd name="adj2" fmla="val 7379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Just raise the price and say its is because of the cost of transportation, and don’t tell them how much executives make</a:t>
            </a:r>
          </a:p>
        </p:txBody>
      </p:sp>
      <p:sp>
        <p:nvSpPr>
          <p:cNvPr id="27" name="Speech Bubble: Rectangle with Corners Rounded 26">
            <a:extLst>
              <a:ext uri="{FF2B5EF4-FFF2-40B4-BE49-F238E27FC236}">
                <a16:creationId xmlns:a16="http://schemas.microsoft.com/office/drawing/2014/main" id="{B86CF5FD-B484-A979-257E-40488A9513AA}"/>
              </a:ext>
            </a:extLst>
          </p:cNvPr>
          <p:cNvSpPr/>
          <p:nvPr/>
        </p:nvSpPr>
        <p:spPr>
          <a:xfrm>
            <a:off x="5421225" y="1745753"/>
            <a:ext cx="2308645" cy="1399188"/>
          </a:xfrm>
          <a:prstGeom prst="wedgeRoundRectCallout">
            <a:avLst>
              <a:gd name="adj1" fmla="val -44817"/>
              <a:gd name="adj2" fmla="val 7498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Don’t’ worry about the report; we pay scientists good money to say what we want them say</a:t>
            </a:r>
          </a:p>
        </p:txBody>
      </p:sp>
      <p:sp>
        <p:nvSpPr>
          <p:cNvPr id="28" name="Speech Bubble: Rectangle with Corners Rounded 27">
            <a:extLst>
              <a:ext uri="{FF2B5EF4-FFF2-40B4-BE49-F238E27FC236}">
                <a16:creationId xmlns:a16="http://schemas.microsoft.com/office/drawing/2014/main" id="{1B97BA90-57D2-1BF9-805D-931F5F5EABA0}"/>
              </a:ext>
            </a:extLst>
          </p:cNvPr>
          <p:cNvSpPr/>
          <p:nvPr/>
        </p:nvSpPr>
        <p:spPr>
          <a:xfrm>
            <a:off x="7834816" y="1895130"/>
            <a:ext cx="2181801" cy="1399188"/>
          </a:xfrm>
          <a:prstGeom prst="wedgeRoundRectCallout">
            <a:avLst>
              <a:gd name="adj1" fmla="val -44777"/>
              <a:gd name="adj2" fmla="val 7014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If you tell the public the same lies over and over, they will believe it even if it is not true</a:t>
            </a:r>
          </a:p>
        </p:txBody>
      </p:sp>
    </p:spTree>
    <p:extLst>
      <p:ext uri="{BB962C8B-B14F-4D97-AF65-F5344CB8AC3E}">
        <p14:creationId xmlns:p14="http://schemas.microsoft.com/office/powerpoint/2010/main" val="66708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1">
            <a:extLst>
              <a:ext uri="{FF2B5EF4-FFF2-40B4-BE49-F238E27FC236}">
                <a16:creationId xmlns:a16="http://schemas.microsoft.com/office/drawing/2014/main" id="{D34BEDB7-B360-F39E-D43E-EC024D2608AA}"/>
              </a:ext>
            </a:extLst>
          </p:cNvPr>
          <p:cNvSpPr>
            <a:spLocks noGrp="1"/>
          </p:cNvSpPr>
          <p:nvPr>
            <p:ph type="title"/>
          </p:nvPr>
        </p:nvSpPr>
        <p:spPr>
          <a:xfrm>
            <a:off x="4972039" y="129118"/>
            <a:ext cx="4477144" cy="891608"/>
          </a:xfrm>
        </p:spPr>
        <p:txBody>
          <a:bodyPr vert="horz" lIns="91440" tIns="45720" rIns="91440" bIns="45720" rtlCol="0" anchor="t">
            <a:normAutofit/>
          </a:bodyPr>
          <a:lstStyle/>
          <a:p>
            <a:pPr>
              <a:lnSpc>
                <a:spcPct val="90000"/>
              </a:lnSpc>
            </a:pPr>
            <a:r>
              <a:rPr lang="en-US" sz="2800" dirty="0"/>
              <a:t>Defining Critical Thinking: Richard Paul</a:t>
            </a:r>
          </a:p>
        </p:txBody>
      </p:sp>
      <p:sp>
        <p:nvSpPr>
          <p:cNvPr id="3" name="Content Placeholder 2">
            <a:extLst>
              <a:ext uri="{FF2B5EF4-FFF2-40B4-BE49-F238E27FC236}">
                <a16:creationId xmlns:a16="http://schemas.microsoft.com/office/drawing/2014/main" id="{9429835C-8725-8733-5C5D-F156D6299459}"/>
              </a:ext>
            </a:extLst>
          </p:cNvPr>
          <p:cNvSpPr>
            <a:spLocks noGrp="1"/>
          </p:cNvSpPr>
          <p:nvPr>
            <p:ph sz="half" idx="1"/>
          </p:nvPr>
        </p:nvSpPr>
        <p:spPr>
          <a:xfrm>
            <a:off x="4827657" y="1255454"/>
            <a:ext cx="5066073" cy="5469281"/>
          </a:xfrm>
        </p:spPr>
        <p:txBody>
          <a:bodyPr vert="horz" lIns="91440" tIns="45720" rIns="91440" bIns="45720" rtlCol="0">
            <a:normAutofit lnSpcReduction="10000"/>
          </a:bodyPr>
          <a:lstStyle/>
          <a:p>
            <a:pPr>
              <a:lnSpc>
                <a:spcPct val="90000"/>
              </a:lnSpc>
            </a:pPr>
            <a:r>
              <a:rPr lang="en-US" sz="2400" dirty="0"/>
              <a:t>Critical thinking is the art and discipline of analyzing and evaluating the quality of our own thinking, reasoning, and assessing</a:t>
            </a:r>
          </a:p>
          <a:p>
            <a:pPr>
              <a:lnSpc>
                <a:spcPct val="90000"/>
              </a:lnSpc>
            </a:pPr>
            <a:r>
              <a:rPr lang="en-US" sz="2400" dirty="0"/>
              <a:t>“</a:t>
            </a:r>
            <a:r>
              <a:rPr lang="en-US" sz="2400" b="0" i="0" dirty="0">
                <a:solidFill>
                  <a:srgbClr val="000000"/>
                </a:solidFill>
                <a:effectLst/>
                <a:latin typeface="Arial" panose="020B0604020202020204" pitchFamily="34" charset="0"/>
              </a:rPr>
              <a:t>Critical thinking is the intellectually disciplined process of actively and skillfully conceptualizing, applying, analyzing, synthesizing, and/or evaluating information gathered from, or generated by, observation, experience, reflection, reasoning, or communication, as a guide to belief and action.”</a:t>
            </a:r>
            <a:endParaRPr lang="en-US" sz="1400" dirty="0"/>
          </a:p>
        </p:txBody>
      </p:sp>
      <p:pic>
        <p:nvPicPr>
          <p:cNvPr id="5" name="Content Placeholder 4" descr="A person with a beard&#10;&#10;AI-generated content may be incorrect.">
            <a:extLst>
              <a:ext uri="{FF2B5EF4-FFF2-40B4-BE49-F238E27FC236}">
                <a16:creationId xmlns:a16="http://schemas.microsoft.com/office/drawing/2014/main" id="{2FC3B805-B077-871D-EDEF-9C17AC777BD9}"/>
              </a:ext>
            </a:extLst>
          </p:cNvPr>
          <p:cNvPicPr>
            <a:picLocks noGrp="1" noChangeAspect="1"/>
          </p:cNvPicPr>
          <p:nvPr>
            <p:ph sz="half" idx="2"/>
          </p:nvPr>
        </p:nvPicPr>
        <p:blipFill>
          <a:blip r:embed="rId2"/>
          <a:srcRect l="842" r="9484" b="-1"/>
          <a:stretch>
            <a:fillRect/>
          </a:stretch>
        </p:blipFill>
        <p:spPr>
          <a:xfrm>
            <a:off x="20" y="-1"/>
            <a:ext cx="4911675"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91878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24FC-CB95-96F0-D6C2-FCCCFB798A5E}"/>
              </a:ext>
            </a:extLst>
          </p:cNvPr>
          <p:cNvSpPr>
            <a:spLocks noGrp="1"/>
          </p:cNvSpPr>
          <p:nvPr>
            <p:ph type="title"/>
          </p:nvPr>
        </p:nvSpPr>
        <p:spPr/>
        <p:txBody>
          <a:bodyPr/>
          <a:lstStyle/>
          <a:p>
            <a:r>
              <a:rPr lang="en-US" dirty="0"/>
              <a:t>Intellectual Traits of Critical Thinking: Richard Paul</a:t>
            </a:r>
          </a:p>
        </p:txBody>
      </p:sp>
      <p:graphicFrame>
        <p:nvGraphicFramePr>
          <p:cNvPr id="6" name="Content Placeholder 5">
            <a:extLst>
              <a:ext uri="{FF2B5EF4-FFF2-40B4-BE49-F238E27FC236}">
                <a16:creationId xmlns:a16="http://schemas.microsoft.com/office/drawing/2014/main" id="{64327736-4E9C-D3A2-1E7E-12F57FBAAC65}"/>
              </a:ext>
            </a:extLst>
          </p:cNvPr>
          <p:cNvGraphicFramePr>
            <a:graphicFrameLocks noGrp="1"/>
          </p:cNvGraphicFramePr>
          <p:nvPr>
            <p:ph idx="1"/>
            <p:extLst>
              <p:ext uri="{D42A27DB-BD31-4B8C-83A1-F6EECF244321}">
                <p14:modId xmlns:p14="http://schemas.microsoft.com/office/powerpoint/2010/main" val="2144713874"/>
              </p:ext>
            </p:extLst>
          </p:nvPr>
        </p:nvGraphicFramePr>
        <p:xfrm>
          <a:off x="355735" y="1968205"/>
          <a:ext cx="9239866" cy="3337560"/>
        </p:xfrm>
        <a:graphic>
          <a:graphicData uri="http://schemas.openxmlformats.org/drawingml/2006/table">
            <a:tbl>
              <a:tblPr firstRow="1" bandRow="1">
                <a:tableStyleId>{5C22544A-7EE6-4342-B048-85BDC9FD1C3A}</a:tableStyleId>
              </a:tblPr>
              <a:tblGrid>
                <a:gridCol w="2828433">
                  <a:extLst>
                    <a:ext uri="{9D8B030D-6E8A-4147-A177-3AD203B41FA5}">
                      <a16:colId xmlns:a16="http://schemas.microsoft.com/office/drawing/2014/main" val="3283033609"/>
                    </a:ext>
                  </a:extLst>
                </a:gridCol>
                <a:gridCol w="6411433">
                  <a:extLst>
                    <a:ext uri="{9D8B030D-6E8A-4147-A177-3AD203B41FA5}">
                      <a16:colId xmlns:a16="http://schemas.microsoft.com/office/drawing/2014/main" val="676313535"/>
                    </a:ext>
                  </a:extLst>
                </a:gridCol>
              </a:tblGrid>
              <a:tr h="370840">
                <a:tc>
                  <a:txBody>
                    <a:bodyPr/>
                    <a:lstStyle/>
                    <a:p>
                      <a:r>
                        <a:rPr lang="en-US" dirty="0"/>
                        <a:t>Trait</a:t>
                      </a:r>
                    </a:p>
                  </a:txBody>
                  <a:tcPr/>
                </a:tc>
                <a:tc>
                  <a:txBody>
                    <a:bodyPr/>
                    <a:lstStyle/>
                    <a:p>
                      <a:r>
                        <a:rPr lang="en-US" dirty="0"/>
                        <a:t>Characteristics</a:t>
                      </a:r>
                    </a:p>
                  </a:txBody>
                  <a:tcPr/>
                </a:tc>
                <a:extLst>
                  <a:ext uri="{0D108BD9-81ED-4DB2-BD59-A6C34878D82A}">
                    <a16:rowId xmlns:a16="http://schemas.microsoft.com/office/drawing/2014/main" val="2776184986"/>
                  </a:ext>
                </a:extLst>
              </a:tr>
              <a:tr h="370840">
                <a:tc>
                  <a:txBody>
                    <a:bodyPr/>
                    <a:lstStyle/>
                    <a:p>
                      <a:r>
                        <a:rPr lang="en-US" dirty="0"/>
                        <a:t>Intellectual integrity</a:t>
                      </a:r>
                    </a:p>
                  </a:txBody>
                  <a:tcPr/>
                </a:tc>
                <a:tc>
                  <a:txBody>
                    <a:bodyPr/>
                    <a:lstStyle/>
                    <a:p>
                      <a:r>
                        <a:rPr lang="en-US" dirty="0"/>
                        <a:t>Honesty, transparency, respect for other’s work, objectivity</a:t>
                      </a:r>
                    </a:p>
                  </a:txBody>
                  <a:tcPr/>
                </a:tc>
                <a:extLst>
                  <a:ext uri="{0D108BD9-81ED-4DB2-BD59-A6C34878D82A}">
                    <a16:rowId xmlns:a16="http://schemas.microsoft.com/office/drawing/2014/main" val="1784125881"/>
                  </a:ext>
                </a:extLst>
              </a:tr>
              <a:tr h="370840">
                <a:tc>
                  <a:txBody>
                    <a:bodyPr/>
                    <a:lstStyle/>
                    <a:p>
                      <a:r>
                        <a:rPr lang="en-US" dirty="0"/>
                        <a:t>Intellectual humility</a:t>
                      </a:r>
                    </a:p>
                  </a:txBody>
                  <a:tcPr/>
                </a:tc>
                <a:tc>
                  <a:txBody>
                    <a:bodyPr/>
                    <a:lstStyle/>
                    <a:p>
                      <a:r>
                        <a:rPr lang="en-US" dirty="0"/>
                        <a:t>Aware of one’s intellectual limits, void of vanity</a:t>
                      </a:r>
                    </a:p>
                  </a:txBody>
                  <a:tcPr/>
                </a:tc>
                <a:extLst>
                  <a:ext uri="{0D108BD9-81ED-4DB2-BD59-A6C34878D82A}">
                    <a16:rowId xmlns:a16="http://schemas.microsoft.com/office/drawing/2014/main" val="223111882"/>
                  </a:ext>
                </a:extLst>
              </a:tr>
              <a:tr h="370840">
                <a:tc>
                  <a:txBody>
                    <a:bodyPr/>
                    <a:lstStyle/>
                    <a:p>
                      <a:r>
                        <a:rPr lang="en-US" dirty="0"/>
                        <a:t>Fair mindedness</a:t>
                      </a:r>
                    </a:p>
                  </a:txBody>
                  <a:tcPr/>
                </a:tc>
                <a:tc>
                  <a:txBody>
                    <a:bodyPr/>
                    <a:lstStyle/>
                    <a:p>
                      <a:r>
                        <a:rPr lang="en-US" dirty="0"/>
                        <a:t>Considers all perspectives, mindful of one’s biases</a:t>
                      </a:r>
                    </a:p>
                  </a:txBody>
                  <a:tcPr/>
                </a:tc>
                <a:extLst>
                  <a:ext uri="{0D108BD9-81ED-4DB2-BD59-A6C34878D82A}">
                    <a16:rowId xmlns:a16="http://schemas.microsoft.com/office/drawing/2014/main" val="435328245"/>
                  </a:ext>
                </a:extLst>
              </a:tr>
              <a:tr h="370840">
                <a:tc>
                  <a:txBody>
                    <a:bodyPr/>
                    <a:lstStyle/>
                    <a:p>
                      <a:r>
                        <a:rPr lang="en-US" dirty="0"/>
                        <a:t>Intellectual perseverance</a:t>
                      </a:r>
                    </a:p>
                  </a:txBody>
                  <a:tcPr/>
                </a:tc>
                <a:tc>
                  <a:txBody>
                    <a:bodyPr/>
                    <a:lstStyle/>
                    <a:p>
                      <a:r>
                        <a:rPr lang="en-US" dirty="0"/>
                        <a:t>Steadfast in inquiry despite obstacles</a:t>
                      </a:r>
                    </a:p>
                  </a:txBody>
                  <a:tcPr/>
                </a:tc>
                <a:extLst>
                  <a:ext uri="{0D108BD9-81ED-4DB2-BD59-A6C34878D82A}">
                    <a16:rowId xmlns:a16="http://schemas.microsoft.com/office/drawing/2014/main" val="2647821106"/>
                  </a:ext>
                </a:extLst>
              </a:tr>
              <a:tr h="370840">
                <a:tc>
                  <a:txBody>
                    <a:bodyPr/>
                    <a:lstStyle/>
                    <a:p>
                      <a:r>
                        <a:rPr lang="en-US" dirty="0"/>
                        <a:t>Confidence in reason</a:t>
                      </a:r>
                    </a:p>
                  </a:txBody>
                  <a:tcPr/>
                </a:tc>
                <a:tc>
                  <a:txBody>
                    <a:bodyPr/>
                    <a:lstStyle/>
                    <a:p>
                      <a:r>
                        <a:rPr lang="en-US" dirty="0"/>
                        <a:t>Values logic, avoids judgment based on assumptions</a:t>
                      </a:r>
                    </a:p>
                  </a:txBody>
                  <a:tcPr/>
                </a:tc>
                <a:extLst>
                  <a:ext uri="{0D108BD9-81ED-4DB2-BD59-A6C34878D82A}">
                    <a16:rowId xmlns:a16="http://schemas.microsoft.com/office/drawing/2014/main" val="1852880539"/>
                  </a:ext>
                </a:extLst>
              </a:tr>
              <a:tr h="370840">
                <a:tc>
                  <a:txBody>
                    <a:bodyPr/>
                    <a:lstStyle/>
                    <a:p>
                      <a:r>
                        <a:rPr lang="en-US" dirty="0"/>
                        <a:t>Intellectual empathy</a:t>
                      </a:r>
                    </a:p>
                  </a:txBody>
                  <a:tcPr/>
                </a:tc>
                <a:tc>
                  <a:txBody>
                    <a:bodyPr/>
                    <a:lstStyle/>
                    <a:p>
                      <a:r>
                        <a:rPr lang="en-US" dirty="0"/>
                        <a:t>Strives to see motives and rationale for competing ideas</a:t>
                      </a:r>
                    </a:p>
                  </a:txBody>
                  <a:tcPr/>
                </a:tc>
                <a:extLst>
                  <a:ext uri="{0D108BD9-81ED-4DB2-BD59-A6C34878D82A}">
                    <a16:rowId xmlns:a16="http://schemas.microsoft.com/office/drawing/2014/main" val="3280308373"/>
                  </a:ext>
                </a:extLst>
              </a:tr>
              <a:tr h="370840">
                <a:tc>
                  <a:txBody>
                    <a:bodyPr/>
                    <a:lstStyle/>
                    <a:p>
                      <a:r>
                        <a:rPr lang="en-US" dirty="0"/>
                        <a:t>Intellectual courage</a:t>
                      </a:r>
                    </a:p>
                  </a:txBody>
                  <a:tcPr/>
                </a:tc>
                <a:tc>
                  <a:txBody>
                    <a:bodyPr/>
                    <a:lstStyle/>
                    <a:p>
                      <a:r>
                        <a:rPr lang="en-US" dirty="0"/>
                        <a:t>Open-minded, values dissent where facts warrant it</a:t>
                      </a:r>
                    </a:p>
                  </a:txBody>
                  <a:tcPr/>
                </a:tc>
                <a:extLst>
                  <a:ext uri="{0D108BD9-81ED-4DB2-BD59-A6C34878D82A}">
                    <a16:rowId xmlns:a16="http://schemas.microsoft.com/office/drawing/2014/main" val="148022548"/>
                  </a:ext>
                </a:extLst>
              </a:tr>
              <a:tr h="370840">
                <a:tc>
                  <a:txBody>
                    <a:bodyPr/>
                    <a:lstStyle/>
                    <a:p>
                      <a:r>
                        <a:rPr lang="en-US" dirty="0"/>
                        <a:t>Intellectual autonomy</a:t>
                      </a:r>
                    </a:p>
                  </a:txBody>
                  <a:tcPr/>
                </a:tc>
                <a:tc>
                  <a:txBody>
                    <a:bodyPr/>
                    <a:lstStyle/>
                    <a:p>
                      <a:r>
                        <a:rPr lang="en-US" dirty="0"/>
                        <a:t>Owns one’s own mind, values independence of conscience</a:t>
                      </a:r>
                    </a:p>
                  </a:txBody>
                  <a:tcPr/>
                </a:tc>
                <a:extLst>
                  <a:ext uri="{0D108BD9-81ED-4DB2-BD59-A6C34878D82A}">
                    <a16:rowId xmlns:a16="http://schemas.microsoft.com/office/drawing/2014/main" val="1614049350"/>
                  </a:ext>
                </a:extLst>
              </a:tr>
            </a:tbl>
          </a:graphicData>
        </a:graphic>
      </p:graphicFrame>
    </p:spTree>
    <p:extLst>
      <p:ext uri="{BB962C8B-B14F-4D97-AF65-F5344CB8AC3E}">
        <p14:creationId xmlns:p14="http://schemas.microsoft.com/office/powerpoint/2010/main" val="1871491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F105427-43EC-0B99-D212-DA503B90DEEA}"/>
              </a:ext>
            </a:extLst>
          </p:cNvPr>
          <p:cNvSpPr>
            <a:spLocks noGrp="1"/>
          </p:cNvSpPr>
          <p:nvPr>
            <p:ph type="title"/>
          </p:nvPr>
        </p:nvSpPr>
        <p:spPr>
          <a:xfrm>
            <a:off x="5953869" y="304800"/>
            <a:ext cx="6018616" cy="1559696"/>
          </a:xfrm>
        </p:spPr>
        <p:txBody>
          <a:bodyPr vert="horz" lIns="91440" tIns="45720" rIns="91440" bIns="45720" rtlCol="0" anchor="ctr">
            <a:normAutofit/>
          </a:bodyPr>
          <a:lstStyle/>
          <a:p>
            <a:r>
              <a:rPr lang="en-US" dirty="0">
                <a:solidFill>
                  <a:srgbClr val="FFFFFF"/>
                </a:solidFill>
              </a:rPr>
              <a:t>Where Do We Encounter the Need to Think Critically?</a:t>
            </a:r>
          </a:p>
        </p:txBody>
      </p:sp>
      <p:pic>
        <p:nvPicPr>
          <p:cNvPr id="5" name="Content Placeholder 4">
            <a:extLst>
              <a:ext uri="{FF2B5EF4-FFF2-40B4-BE49-F238E27FC236}">
                <a16:creationId xmlns:a16="http://schemas.microsoft.com/office/drawing/2014/main" id="{78880FF5-44F6-FE63-D135-650504CC64B2}"/>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colorTemperature colorTemp="8800"/>
                    </a14:imgEffect>
                    <a14:imgEffect>
                      <a14:brightnessContrast bright="3000" contrast="15000"/>
                    </a14:imgEffect>
                  </a14:imgLayer>
                </a14:imgProps>
              </a:ext>
            </a:extLst>
          </a:blip>
          <a:srcRect l="5655" r="5582" b="13210"/>
          <a:stretch/>
        </p:blipFill>
        <p:spPr>
          <a:xfrm>
            <a:off x="803998" y="1864496"/>
            <a:ext cx="3856774" cy="3120540"/>
          </a:xfrm>
          <a:prstGeom prst="rect">
            <a:avLst/>
          </a:prstGeom>
        </p:spPr>
      </p:pic>
      <p:sp>
        <p:nvSpPr>
          <p:cNvPr id="4" name="Content Placeholder 3">
            <a:extLst>
              <a:ext uri="{FF2B5EF4-FFF2-40B4-BE49-F238E27FC236}">
                <a16:creationId xmlns:a16="http://schemas.microsoft.com/office/drawing/2014/main" id="{6183C22C-8E95-E20A-640A-565ACC485DCF}"/>
              </a:ext>
            </a:extLst>
          </p:cNvPr>
          <p:cNvSpPr>
            <a:spLocks noGrp="1"/>
          </p:cNvSpPr>
          <p:nvPr>
            <p:ph sz="half" idx="2"/>
          </p:nvPr>
        </p:nvSpPr>
        <p:spPr>
          <a:xfrm>
            <a:off x="7184455" y="1956042"/>
            <a:ext cx="4569033" cy="4327057"/>
          </a:xfrm>
        </p:spPr>
        <p:txBody>
          <a:bodyPr vert="horz" lIns="91440" tIns="45720" rIns="91440" bIns="45720" rtlCol="0" anchor="t">
            <a:normAutofit/>
          </a:bodyPr>
          <a:lstStyle/>
          <a:p>
            <a:r>
              <a:rPr lang="en-US" sz="2800" dirty="0">
                <a:solidFill>
                  <a:srgbClr val="FFFFFF"/>
                </a:solidFill>
              </a:rPr>
              <a:t>Advertising</a:t>
            </a:r>
          </a:p>
          <a:p>
            <a:r>
              <a:rPr lang="en-US" sz="2800" dirty="0">
                <a:solidFill>
                  <a:srgbClr val="FFFFFF"/>
                </a:solidFill>
              </a:rPr>
              <a:t>Government Reports</a:t>
            </a:r>
          </a:p>
          <a:p>
            <a:r>
              <a:rPr lang="en-US" sz="2800" dirty="0">
                <a:solidFill>
                  <a:srgbClr val="FFFFFF"/>
                </a:solidFill>
              </a:rPr>
              <a:t>Political Speeches</a:t>
            </a:r>
          </a:p>
          <a:p>
            <a:r>
              <a:rPr lang="en-US" sz="2800" dirty="0">
                <a:solidFill>
                  <a:srgbClr val="FFFFFF"/>
                </a:solidFill>
              </a:rPr>
              <a:t>Social Media</a:t>
            </a:r>
          </a:p>
          <a:p>
            <a:r>
              <a:rPr lang="en-US" sz="2800" dirty="0">
                <a:solidFill>
                  <a:srgbClr val="FFFFFF"/>
                </a:solidFill>
              </a:rPr>
              <a:t>Religious Sermons</a:t>
            </a:r>
          </a:p>
          <a:p>
            <a:r>
              <a:rPr lang="en-US" sz="2800" dirty="0">
                <a:solidFill>
                  <a:srgbClr val="FFFFFF"/>
                </a:solidFill>
              </a:rPr>
              <a:t>Historical Narratives</a:t>
            </a:r>
          </a:p>
          <a:p>
            <a:r>
              <a:rPr lang="en-US" sz="2800" dirty="0">
                <a:solidFill>
                  <a:srgbClr val="FFFFFF"/>
                </a:solidFill>
              </a:rPr>
              <a:t>Entertainment Media</a:t>
            </a:r>
          </a:p>
        </p:txBody>
      </p:sp>
    </p:spTree>
    <p:extLst>
      <p:ext uri="{BB962C8B-B14F-4D97-AF65-F5344CB8AC3E}">
        <p14:creationId xmlns:p14="http://schemas.microsoft.com/office/powerpoint/2010/main" val="241159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AC3C3-3058-E8DE-D0A3-EFBD5E611F65}"/>
              </a:ext>
            </a:extLst>
          </p:cNvPr>
          <p:cNvSpPr>
            <a:spLocks noGrp="1"/>
          </p:cNvSpPr>
          <p:nvPr>
            <p:ph type="title"/>
          </p:nvPr>
        </p:nvSpPr>
        <p:spPr>
          <a:xfrm>
            <a:off x="1286933" y="609600"/>
            <a:ext cx="10197494" cy="1099457"/>
          </a:xfrm>
        </p:spPr>
        <p:txBody>
          <a:bodyPr>
            <a:normAutofit/>
          </a:bodyPr>
          <a:lstStyle/>
          <a:p>
            <a:pPr>
              <a:lnSpc>
                <a:spcPct val="90000"/>
              </a:lnSpc>
            </a:pPr>
            <a:r>
              <a:rPr lang="en-US" dirty="0"/>
              <a:t>What Are the Essential Objectives to </a:t>
            </a:r>
            <a:br>
              <a:rPr lang="en-US" dirty="0"/>
            </a:br>
            <a:r>
              <a:rPr lang="en-US" dirty="0"/>
              <a:t>Critical Thinking?</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5" name="Content Placeholder 2">
            <a:extLst>
              <a:ext uri="{FF2B5EF4-FFF2-40B4-BE49-F238E27FC236}">
                <a16:creationId xmlns:a16="http://schemas.microsoft.com/office/drawing/2014/main" id="{C32C7A01-2275-270A-DD1B-162B9BDBD44D}"/>
              </a:ext>
            </a:extLst>
          </p:cNvPr>
          <p:cNvGraphicFramePr>
            <a:graphicFrameLocks noGrp="1"/>
          </p:cNvGraphicFramePr>
          <p:nvPr>
            <p:ph idx="1"/>
            <p:extLst>
              <p:ext uri="{D42A27DB-BD31-4B8C-83A1-F6EECF244321}">
                <p14:modId xmlns:p14="http://schemas.microsoft.com/office/powerpoint/2010/main" val="1240896110"/>
              </p:ext>
            </p:extLst>
          </p:nvPr>
        </p:nvGraphicFramePr>
        <p:xfrm>
          <a:off x="970057" y="1540015"/>
          <a:ext cx="10904079"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28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477E-87B9-66BD-9DF3-1EC4B79FB482}"/>
              </a:ext>
            </a:extLst>
          </p:cNvPr>
          <p:cNvSpPr>
            <a:spLocks noGrp="1"/>
          </p:cNvSpPr>
          <p:nvPr>
            <p:ph type="title"/>
          </p:nvPr>
        </p:nvSpPr>
        <p:spPr/>
        <p:txBody>
          <a:bodyPr/>
          <a:lstStyle/>
          <a:p>
            <a:r>
              <a:rPr lang="en-US" dirty="0"/>
              <a:t>Elements of Critical Thinking: What Should We Ask?</a:t>
            </a:r>
          </a:p>
        </p:txBody>
      </p:sp>
      <p:sp>
        <p:nvSpPr>
          <p:cNvPr id="3" name="Content Placeholder 2">
            <a:extLst>
              <a:ext uri="{FF2B5EF4-FFF2-40B4-BE49-F238E27FC236}">
                <a16:creationId xmlns:a16="http://schemas.microsoft.com/office/drawing/2014/main" id="{B683A134-48DF-8B7A-8223-BFBEE4A25AE9}"/>
              </a:ext>
            </a:extLst>
          </p:cNvPr>
          <p:cNvSpPr>
            <a:spLocks noGrp="1"/>
          </p:cNvSpPr>
          <p:nvPr>
            <p:ph idx="1"/>
          </p:nvPr>
        </p:nvSpPr>
        <p:spPr>
          <a:xfrm>
            <a:off x="550066" y="1930400"/>
            <a:ext cx="9625292" cy="4498109"/>
          </a:xfrm>
        </p:spPr>
        <p:txBody>
          <a:bodyPr>
            <a:normAutofit/>
          </a:bodyPr>
          <a:lstStyle/>
          <a:p>
            <a:pPr>
              <a:buFont typeface="+mj-lt"/>
              <a:buAutoNum type="arabicPeriod"/>
            </a:pPr>
            <a:r>
              <a:rPr lang="en-US" sz="2800" dirty="0"/>
              <a:t>What is the purpose of the assertion?</a:t>
            </a:r>
          </a:p>
          <a:p>
            <a:pPr>
              <a:buFont typeface="+mj-lt"/>
              <a:buAutoNum type="arabicPeriod"/>
            </a:pPr>
            <a:r>
              <a:rPr lang="en-US" sz="2800" dirty="0"/>
              <a:t>What is the key question addressed by these assertions?</a:t>
            </a:r>
          </a:p>
          <a:p>
            <a:pPr>
              <a:buFont typeface="+mj-lt"/>
              <a:buAutoNum type="arabicPeriod"/>
            </a:pPr>
            <a:r>
              <a:rPr lang="en-US" sz="2800" dirty="0"/>
              <a:t>What are competing perspectives?</a:t>
            </a:r>
          </a:p>
          <a:p>
            <a:pPr>
              <a:buFont typeface="+mj-lt"/>
              <a:buAutoNum type="arabicPeriod"/>
            </a:pPr>
            <a:r>
              <a:rPr lang="en-US" sz="2800" dirty="0"/>
              <a:t>What evidence is offered for assertions?</a:t>
            </a:r>
          </a:p>
          <a:p>
            <a:pPr>
              <a:buFont typeface="+mj-lt"/>
              <a:buAutoNum type="arabicPeriod"/>
            </a:pPr>
            <a:r>
              <a:rPr lang="en-US" sz="2800" dirty="0"/>
              <a:t>What are the inferences assertions?</a:t>
            </a:r>
          </a:p>
          <a:p>
            <a:pPr>
              <a:buFont typeface="+mj-lt"/>
              <a:buAutoNum type="arabicPeriod"/>
            </a:pPr>
            <a:r>
              <a:rPr lang="en-US" sz="2800" dirty="0"/>
              <a:t>What are the implications of assertions?</a:t>
            </a:r>
          </a:p>
          <a:p>
            <a:pPr>
              <a:buFont typeface="+mj-lt"/>
              <a:buAutoNum type="arabicPeriod"/>
            </a:pPr>
            <a:r>
              <a:rPr lang="en-US" sz="2800" dirty="0"/>
              <a:t>What are the key concepts involved in the assertions?</a:t>
            </a:r>
          </a:p>
          <a:p>
            <a:pPr>
              <a:buFont typeface="+mj-lt"/>
              <a:buAutoNum type="arabicPeriod"/>
            </a:pPr>
            <a:r>
              <a:rPr lang="en-US" sz="2800" dirty="0"/>
              <a:t>What are the assumptions about assertions?</a:t>
            </a:r>
          </a:p>
          <a:p>
            <a:pPr>
              <a:buFont typeface="+mj-lt"/>
              <a:buAutoNum type="arabicPeriod"/>
            </a:pPr>
            <a:endParaRPr lang="en-US" sz="2800" dirty="0"/>
          </a:p>
        </p:txBody>
      </p:sp>
    </p:spTree>
    <p:extLst>
      <p:ext uri="{BB962C8B-B14F-4D97-AF65-F5344CB8AC3E}">
        <p14:creationId xmlns:p14="http://schemas.microsoft.com/office/powerpoint/2010/main" val="236473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777B-FD12-CF26-7812-F27DC1D1E99F}"/>
              </a:ext>
            </a:extLst>
          </p:cNvPr>
          <p:cNvSpPr>
            <a:spLocks noGrp="1"/>
          </p:cNvSpPr>
          <p:nvPr>
            <p:ph type="title"/>
          </p:nvPr>
        </p:nvSpPr>
        <p:spPr>
          <a:xfrm>
            <a:off x="698599" y="652131"/>
            <a:ext cx="8596668" cy="1320800"/>
          </a:xfrm>
        </p:spPr>
        <p:txBody>
          <a:bodyPr/>
          <a:lstStyle/>
          <a:p>
            <a:r>
              <a:rPr lang="en-US" dirty="0"/>
              <a:t>Examples of Applying the Elements</a:t>
            </a:r>
          </a:p>
        </p:txBody>
      </p:sp>
      <p:pic>
        <p:nvPicPr>
          <p:cNvPr id="5" name="Content Placeholder 4">
            <a:extLst>
              <a:ext uri="{FF2B5EF4-FFF2-40B4-BE49-F238E27FC236}">
                <a16:creationId xmlns:a16="http://schemas.microsoft.com/office/drawing/2014/main" id="{58CBB3B9-47C6-8FA2-70F6-CA1F14116B72}"/>
              </a:ext>
            </a:extLst>
          </p:cNvPr>
          <p:cNvPicPr>
            <a:picLocks noGrp="1" noChangeAspect="1"/>
          </p:cNvPicPr>
          <p:nvPr>
            <p:ph idx="1"/>
          </p:nvPr>
        </p:nvPicPr>
        <p:blipFill>
          <a:blip r:embed="rId2"/>
          <a:stretch>
            <a:fillRect/>
          </a:stretch>
        </p:blipFill>
        <p:spPr>
          <a:xfrm>
            <a:off x="2952701" y="2681585"/>
            <a:ext cx="2863309" cy="2024449"/>
          </a:xfrm>
          <a:prstGeom prst="rect">
            <a:avLst/>
          </a:prstGeom>
        </p:spPr>
      </p:pic>
      <p:pic>
        <p:nvPicPr>
          <p:cNvPr id="7" name="Picture 6">
            <a:extLst>
              <a:ext uri="{FF2B5EF4-FFF2-40B4-BE49-F238E27FC236}">
                <a16:creationId xmlns:a16="http://schemas.microsoft.com/office/drawing/2014/main" id="{415E2DF4-D877-0D67-1CC7-A581D24696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2" b="96866" l="1757" r="95847">
                        <a14:foregroundMark x1="8147" y1="66382" x2="6390" y2="87749"/>
                        <a14:foregroundMark x1="16773" y1="71510" x2="17252" y2="80627"/>
                        <a14:foregroundMark x1="7668" y1="82906" x2="14377" y2="96296"/>
                        <a14:foregroundMark x1="14377" y1="96296" x2="14377" y2="96296"/>
                        <a14:foregroundMark x1="28914" y1="94872" x2="53994" y2="95726"/>
                        <a14:foregroundMark x1="96006" y1="93162" x2="84026" y2="95726"/>
                        <a14:foregroundMark x1="958" y1="69516" x2="4153" y2="95442"/>
                        <a14:foregroundMark x1="4153" y1="95442" x2="4473" y2="95726"/>
                        <a14:foregroundMark x1="1757" y1="89459" x2="1757" y2="96866"/>
                        <a14:foregroundMark x1="61821" y1="65812" x2="61821" y2="70655"/>
                        <a14:backgroundMark x1="68850" y1="70940" x2="67891" y2="62108"/>
                        <a14:backgroundMark x1="74920" y1="59829" x2="70288" y2="61823"/>
                        <a14:backgroundMark x1="76038" y1="48148" x2="67732" y2="44444"/>
                        <a14:backgroundMark x1="66454" y1="55271" x2="65176" y2="56980"/>
                        <a14:backgroundMark x1="68371" y1="56410" x2="61342" y2="56410"/>
                        <a14:backgroundMark x1="68530" y1="76638" x2="68371" y2="74359"/>
                      </a14:backgroundRemoval>
                    </a14:imgEffect>
                  </a14:imgLayer>
                </a14:imgProps>
              </a:ext>
            </a:extLst>
          </a:blip>
          <a:srcRect t="55248"/>
          <a:stretch/>
        </p:blipFill>
        <p:spPr>
          <a:xfrm>
            <a:off x="1037412" y="3429000"/>
            <a:ext cx="7754227" cy="1945758"/>
          </a:xfrm>
          <a:prstGeom prst="rect">
            <a:avLst/>
          </a:prstGeom>
        </p:spPr>
      </p:pic>
      <p:sp>
        <p:nvSpPr>
          <p:cNvPr id="8" name="Speech Bubble: Rectangle with Corners Rounded 7">
            <a:extLst>
              <a:ext uri="{FF2B5EF4-FFF2-40B4-BE49-F238E27FC236}">
                <a16:creationId xmlns:a16="http://schemas.microsoft.com/office/drawing/2014/main" id="{F3F12540-0AC5-B865-5CB5-26459C181AA0}"/>
              </a:ext>
            </a:extLst>
          </p:cNvPr>
          <p:cNvSpPr/>
          <p:nvPr/>
        </p:nvSpPr>
        <p:spPr>
          <a:xfrm>
            <a:off x="299239" y="1929810"/>
            <a:ext cx="2597494" cy="1499190"/>
          </a:xfrm>
          <a:prstGeom prst="wedgeRoundRectCallout">
            <a:avLst>
              <a:gd name="adj1" fmla="val -5278"/>
              <a:gd name="adj2" fmla="val 6675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Why does he say so much about fraud in grassroots organizations and so little about fraud in corporate conduct?</a:t>
            </a:r>
          </a:p>
        </p:txBody>
      </p:sp>
      <p:sp>
        <p:nvSpPr>
          <p:cNvPr id="9" name="Speech Bubble: Rectangle with Corners Rounded 8">
            <a:extLst>
              <a:ext uri="{FF2B5EF4-FFF2-40B4-BE49-F238E27FC236}">
                <a16:creationId xmlns:a16="http://schemas.microsoft.com/office/drawing/2014/main" id="{DEA20497-69AB-9F0A-E66A-7179268249C1}"/>
              </a:ext>
            </a:extLst>
          </p:cNvPr>
          <p:cNvSpPr/>
          <p:nvPr/>
        </p:nvSpPr>
        <p:spPr>
          <a:xfrm>
            <a:off x="1502293" y="5154611"/>
            <a:ext cx="2112777" cy="1171761"/>
          </a:xfrm>
          <a:prstGeom prst="wedgeRoundRectCallout">
            <a:avLst>
              <a:gd name="adj1" fmla="val -47395"/>
              <a:gd name="adj2" fmla="val -6994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a:t>What is he implying about the distribution of the tax burden?</a:t>
            </a:r>
          </a:p>
        </p:txBody>
      </p:sp>
      <p:sp>
        <p:nvSpPr>
          <p:cNvPr id="10" name="Speech Bubble: Rectangle with Corners Rounded 9">
            <a:extLst>
              <a:ext uri="{FF2B5EF4-FFF2-40B4-BE49-F238E27FC236}">
                <a16:creationId xmlns:a16="http://schemas.microsoft.com/office/drawing/2014/main" id="{68731699-4269-5E34-300D-20C56C834193}"/>
              </a:ext>
            </a:extLst>
          </p:cNvPr>
          <p:cNvSpPr/>
          <p:nvPr/>
        </p:nvSpPr>
        <p:spPr>
          <a:xfrm>
            <a:off x="6096000" y="2804041"/>
            <a:ext cx="1548809" cy="946298"/>
          </a:xfrm>
          <a:prstGeom prst="wedgeRoundRectCallout">
            <a:avLst>
              <a:gd name="adj1" fmla="val -48958"/>
              <a:gd name="adj2" fmla="val 6699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Whose point of view is he ignoring?</a:t>
            </a:r>
          </a:p>
        </p:txBody>
      </p:sp>
      <p:sp>
        <p:nvSpPr>
          <p:cNvPr id="11" name="Speech Bubble: Rectangle with Corners Rounded 10">
            <a:extLst>
              <a:ext uri="{FF2B5EF4-FFF2-40B4-BE49-F238E27FC236}">
                <a16:creationId xmlns:a16="http://schemas.microsoft.com/office/drawing/2014/main" id="{3022F379-8A2A-57CD-C21A-5C4611BA6BA3}"/>
              </a:ext>
            </a:extLst>
          </p:cNvPr>
          <p:cNvSpPr/>
          <p:nvPr/>
        </p:nvSpPr>
        <p:spPr>
          <a:xfrm>
            <a:off x="7719180" y="2271438"/>
            <a:ext cx="2132377" cy="1320800"/>
          </a:xfrm>
          <a:prstGeom prst="wedgeRoundRectCallout">
            <a:avLst>
              <a:gd name="adj1" fmla="val -25454"/>
              <a:gd name="adj2" fmla="val 66461"/>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a:t>Is he conflating the concept of justice with the concept of social order? Who benefits from that?</a:t>
            </a:r>
          </a:p>
        </p:txBody>
      </p:sp>
      <p:sp>
        <p:nvSpPr>
          <p:cNvPr id="12" name="Speech Bubble: Rectangle with Corners Rounded 11">
            <a:extLst>
              <a:ext uri="{FF2B5EF4-FFF2-40B4-BE49-F238E27FC236}">
                <a16:creationId xmlns:a16="http://schemas.microsoft.com/office/drawing/2014/main" id="{F10FBBB4-B808-17A9-FB34-F7F09DA7C42E}"/>
              </a:ext>
            </a:extLst>
          </p:cNvPr>
          <p:cNvSpPr/>
          <p:nvPr/>
        </p:nvSpPr>
        <p:spPr>
          <a:xfrm>
            <a:off x="6158665" y="5206408"/>
            <a:ext cx="2439475" cy="951614"/>
          </a:xfrm>
          <a:prstGeom prst="wedgeRoundRectCallout">
            <a:avLst>
              <a:gd name="adj1" fmla="val -65784"/>
              <a:gd name="adj2" fmla="val -4629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He did not mention the university’s recent data concerning poverty.</a:t>
            </a:r>
          </a:p>
        </p:txBody>
      </p:sp>
    </p:spTree>
    <p:extLst>
      <p:ext uri="{BB962C8B-B14F-4D97-AF65-F5344CB8AC3E}">
        <p14:creationId xmlns:p14="http://schemas.microsoft.com/office/powerpoint/2010/main" val="1304778149"/>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ysClr val="window" lastClr="FFFFFF"/>
      </a:lt1>
      <a:dk2>
        <a:srgbClr val="2C3C43"/>
      </a:dk2>
      <a:lt2>
        <a:srgbClr val="EBEBEB"/>
      </a:lt2>
      <a:accent1>
        <a:srgbClr val="C85C20"/>
      </a:accent1>
      <a:accent2>
        <a:srgbClr val="C8A37A"/>
      </a:accent2>
      <a:accent3>
        <a:srgbClr val="C42F1A"/>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810</TotalTime>
  <Words>1724</Words>
  <Application>Microsoft Office PowerPoint</Application>
  <PresentationFormat>Widescreen</PresentationFormat>
  <Paragraphs>132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Trebuchet MS</vt:lpstr>
      <vt:lpstr>Wingdings 3</vt:lpstr>
      <vt:lpstr>Facet</vt:lpstr>
      <vt:lpstr>Workshops &amp; Retreats</vt:lpstr>
      <vt:lpstr>Purpose of Session</vt:lpstr>
      <vt:lpstr>Why Think Critically?</vt:lpstr>
      <vt:lpstr>Defining Critical Thinking: Richard Paul</vt:lpstr>
      <vt:lpstr>Intellectual Traits of Critical Thinking: Richard Paul</vt:lpstr>
      <vt:lpstr>Where Do We Encounter the Need to Think Critically?</vt:lpstr>
      <vt:lpstr>What Are the Essential Objectives to  Critical Thinking?</vt:lpstr>
      <vt:lpstr>Elements of Critical Thinking: What Should We Ask?</vt:lpstr>
      <vt:lpstr>Examples of Applying the Elements</vt:lpstr>
      <vt:lpstr>Standards of Critical Thinking: What Should We Ask?</vt:lpstr>
      <vt:lpstr>Examples of Applying Standards</vt:lpstr>
      <vt:lpstr>Challenges to Critical Thinking: Denial</vt:lpstr>
      <vt:lpstr>Challenges to Critical Thinking: It is Difficult and Inconvenient</vt:lpstr>
      <vt:lpstr>Challenges to Critical Thinking: The Judgement of My Peers</vt:lpstr>
      <vt:lpstr>Challenges to Critical Thinking: Those Who Control the Narrative</vt:lpstr>
      <vt:lpstr>Challenges to Critical Thinking: Those Who Control the Narrative</vt:lpstr>
      <vt:lpstr>Challenges to Critical Thinking: Those Who Control the Narrative</vt:lpstr>
      <vt:lpstr>Challenges to Critical Thinking: Fear and Doubt</vt:lpstr>
      <vt:lpstr>Summary of Ideas about Critical Thinking</vt:lpstr>
      <vt:lpstr>Questions for Personal Reflection &amp; Discussion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 Gorzycki</dc:creator>
  <cp:lastModifiedBy>Meg Gorzycki</cp:lastModifiedBy>
  <cp:revision>7</cp:revision>
  <dcterms:created xsi:type="dcterms:W3CDTF">2025-12-08T01:16:50Z</dcterms:created>
  <dcterms:modified xsi:type="dcterms:W3CDTF">2025-12-12T21:23:10Z</dcterms:modified>
</cp:coreProperties>
</file>