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6" r:id="rId3"/>
    <p:sldId id="263" r:id="rId4"/>
    <p:sldId id="257" r:id="rId5"/>
    <p:sldId id="277" r:id="rId6"/>
    <p:sldId id="260" r:id="rId7"/>
    <p:sldId id="261" r:id="rId8"/>
    <p:sldId id="264" r:id="rId9"/>
    <p:sldId id="265" r:id="rId10"/>
    <p:sldId id="266" r:id="rId11"/>
    <p:sldId id="267" r:id="rId12"/>
    <p:sldId id="268" r:id="rId13"/>
    <p:sldId id="273" r:id="rId14"/>
    <p:sldId id="270" r:id="rId15"/>
    <p:sldId id="269" r:id="rId16"/>
    <p:sldId id="271" r:id="rId17"/>
    <p:sldId id="272" r:id="rId18"/>
    <p:sldId id="279" r:id="rId19"/>
    <p:sldId id="280" r:id="rId20"/>
    <p:sldId id="281" r:id="rId21"/>
    <p:sldId id="282" r:id="rId22"/>
    <p:sldId id="274" r:id="rId23"/>
    <p:sldId id="275" r:id="rId24"/>
    <p:sldId id="259" r:id="rId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4" autoAdjust="0"/>
    <p:restoredTop sz="94660"/>
  </p:normalViewPr>
  <p:slideViewPr>
    <p:cSldViewPr snapToGrid="0">
      <p:cViewPr varScale="1">
        <p:scale>
          <a:sx n="72" d="100"/>
          <a:sy n="72" d="100"/>
        </p:scale>
        <p:origin x="254"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18B99A-84A5-4554-AE45-EFA2235A6B45}" type="doc">
      <dgm:prSet loTypeId="urn:microsoft.com/office/officeart/2009/3/layout/OpposingIdeas" loCatId="relationship" qsTypeId="urn:microsoft.com/office/officeart/2005/8/quickstyle/simple1" qsCatId="simple" csTypeId="urn:microsoft.com/office/officeart/2005/8/colors/accent4_2" csCatId="accent4" phldr="1"/>
      <dgm:spPr/>
      <dgm:t>
        <a:bodyPr/>
        <a:lstStyle/>
        <a:p>
          <a:endParaRPr lang="en-US"/>
        </a:p>
      </dgm:t>
    </dgm:pt>
    <dgm:pt modelId="{1967F050-1D16-49B8-B6C1-433520FB3389}">
      <dgm:prSet phldrT="[Text]"/>
      <dgm:spPr>
        <a:solidFill>
          <a:schemeClr val="accent1">
            <a:lumMod val="20000"/>
            <a:lumOff val="80000"/>
          </a:schemeClr>
        </a:solidFill>
      </dgm:spPr>
      <dgm:t>
        <a:bodyPr/>
        <a:lstStyle/>
        <a:p>
          <a:r>
            <a:rPr lang="en-US" dirty="0"/>
            <a:t>Catholic Tradition</a:t>
          </a:r>
        </a:p>
      </dgm:t>
    </dgm:pt>
    <dgm:pt modelId="{502157F7-4A61-462C-8D33-DE35AD631F52}" type="parTrans" cxnId="{6BED77C9-9D21-4805-A354-02338EE65295}">
      <dgm:prSet/>
      <dgm:spPr/>
      <dgm:t>
        <a:bodyPr/>
        <a:lstStyle/>
        <a:p>
          <a:endParaRPr lang="en-US"/>
        </a:p>
      </dgm:t>
    </dgm:pt>
    <dgm:pt modelId="{913CB3A4-C8E8-4D53-9662-DF00892311B9}" type="sibTrans" cxnId="{6BED77C9-9D21-4805-A354-02338EE65295}">
      <dgm:prSet/>
      <dgm:spPr/>
      <dgm:t>
        <a:bodyPr/>
        <a:lstStyle/>
        <a:p>
          <a:endParaRPr lang="en-US"/>
        </a:p>
      </dgm:t>
    </dgm:pt>
    <dgm:pt modelId="{29388389-ED67-4806-8775-0F9BB066CACD}">
      <dgm:prSet phldrT="[Text]" custT="1"/>
      <dgm:spPr/>
      <dgm:t>
        <a:bodyPr/>
        <a:lstStyle/>
        <a:p>
          <a:r>
            <a:rPr lang="en-US" sz="3200" dirty="0"/>
            <a:t>State must give preferential treatment to Church teachings in state affairs and laws</a:t>
          </a:r>
        </a:p>
      </dgm:t>
    </dgm:pt>
    <dgm:pt modelId="{1E3927E2-1E4C-4FE1-9F81-34EC95B0C83F}" type="parTrans" cxnId="{0AEEE857-897C-4F19-84A8-705395EB3B69}">
      <dgm:prSet/>
      <dgm:spPr/>
      <dgm:t>
        <a:bodyPr/>
        <a:lstStyle/>
        <a:p>
          <a:endParaRPr lang="en-US"/>
        </a:p>
      </dgm:t>
    </dgm:pt>
    <dgm:pt modelId="{F66737CB-B61F-4652-ABC1-26AE80A6B9CB}" type="sibTrans" cxnId="{0AEEE857-897C-4F19-84A8-705395EB3B69}">
      <dgm:prSet/>
      <dgm:spPr/>
      <dgm:t>
        <a:bodyPr/>
        <a:lstStyle/>
        <a:p>
          <a:endParaRPr lang="en-US"/>
        </a:p>
      </dgm:t>
    </dgm:pt>
    <dgm:pt modelId="{D8D01F27-6843-453D-8C7A-867D7DA986BA}">
      <dgm:prSet phldrT="[Text]"/>
      <dgm:spPr>
        <a:solidFill>
          <a:schemeClr val="accent5">
            <a:lumMod val="40000"/>
            <a:lumOff val="60000"/>
          </a:schemeClr>
        </a:solidFill>
      </dgm:spPr>
      <dgm:t>
        <a:bodyPr/>
        <a:lstStyle/>
        <a:p>
          <a:r>
            <a:rPr lang="en-US" dirty="0"/>
            <a:t>Democratic Tradition</a:t>
          </a:r>
        </a:p>
      </dgm:t>
    </dgm:pt>
    <dgm:pt modelId="{ED0718CD-7E76-4910-B5E7-FA5EC52A38E3}" type="parTrans" cxnId="{0BA955EA-6D5C-4602-80BA-412230CFFF38}">
      <dgm:prSet/>
      <dgm:spPr/>
      <dgm:t>
        <a:bodyPr/>
        <a:lstStyle/>
        <a:p>
          <a:endParaRPr lang="en-US"/>
        </a:p>
      </dgm:t>
    </dgm:pt>
    <dgm:pt modelId="{C3E51E79-85EC-49EC-87D8-F7867EE70E7B}" type="sibTrans" cxnId="{0BA955EA-6D5C-4602-80BA-412230CFFF38}">
      <dgm:prSet/>
      <dgm:spPr/>
      <dgm:t>
        <a:bodyPr/>
        <a:lstStyle/>
        <a:p>
          <a:endParaRPr lang="en-US"/>
        </a:p>
      </dgm:t>
    </dgm:pt>
    <dgm:pt modelId="{307A5FCF-1944-41D5-8E54-99C957C881C0}">
      <dgm:prSet phldrT="[Text]" custT="1"/>
      <dgm:spPr/>
      <dgm:t>
        <a:bodyPr/>
        <a:lstStyle/>
        <a:p>
          <a:r>
            <a:rPr lang="en-US" sz="3200" dirty="0"/>
            <a:t>State must respect pluralism and religious freedom and not surrender autonomy to Church</a:t>
          </a:r>
        </a:p>
      </dgm:t>
    </dgm:pt>
    <dgm:pt modelId="{CB3FC726-9B67-41DB-8BEF-938296477F25}" type="parTrans" cxnId="{F4837647-A088-4384-8817-5D22667103CB}">
      <dgm:prSet/>
      <dgm:spPr/>
      <dgm:t>
        <a:bodyPr/>
        <a:lstStyle/>
        <a:p>
          <a:endParaRPr lang="en-US"/>
        </a:p>
      </dgm:t>
    </dgm:pt>
    <dgm:pt modelId="{AA5899CD-6819-4EAB-B91B-8EFBAF38F9B3}" type="sibTrans" cxnId="{F4837647-A088-4384-8817-5D22667103CB}">
      <dgm:prSet/>
      <dgm:spPr/>
      <dgm:t>
        <a:bodyPr/>
        <a:lstStyle/>
        <a:p>
          <a:endParaRPr lang="en-US"/>
        </a:p>
      </dgm:t>
    </dgm:pt>
    <dgm:pt modelId="{1B525F8F-BBB0-4607-8210-8DE1AA1A0AC3}" type="pres">
      <dgm:prSet presAssocID="{6E18B99A-84A5-4554-AE45-EFA2235A6B45}" presName="Name0" presStyleCnt="0">
        <dgm:presLayoutVars>
          <dgm:chMax val="2"/>
          <dgm:dir/>
          <dgm:animOne val="branch"/>
          <dgm:animLvl val="lvl"/>
          <dgm:resizeHandles val="exact"/>
        </dgm:presLayoutVars>
      </dgm:prSet>
      <dgm:spPr/>
    </dgm:pt>
    <dgm:pt modelId="{1C649BE4-4C51-4A7B-821A-08839E2D400F}" type="pres">
      <dgm:prSet presAssocID="{6E18B99A-84A5-4554-AE45-EFA2235A6B45}" presName="Background" presStyleLbl="node1" presStyleIdx="0" presStyleCnt="1" custScaleY="128692" custLinFactNeighborX="431" custLinFactNeighborY="3116"/>
      <dgm:spPr>
        <a:solidFill>
          <a:schemeClr val="accent3">
            <a:lumMod val="40000"/>
            <a:lumOff val="60000"/>
          </a:schemeClr>
        </a:solidFill>
      </dgm:spPr>
    </dgm:pt>
    <dgm:pt modelId="{F787CEC8-8F1E-466F-9F4F-D9C6909EB06D}" type="pres">
      <dgm:prSet presAssocID="{6E18B99A-84A5-4554-AE45-EFA2235A6B45}" presName="Divider" presStyleLbl="callout" presStyleIdx="0" presStyleCnt="1"/>
      <dgm:spPr/>
    </dgm:pt>
    <dgm:pt modelId="{9CE130DF-483E-4494-807B-09C77D92B0A2}" type="pres">
      <dgm:prSet presAssocID="{6E18B99A-84A5-4554-AE45-EFA2235A6B45}" presName="ChildText1" presStyleLbl="revTx" presStyleIdx="0" presStyleCnt="0" custLinFactNeighborX="967" custLinFactNeighborY="-10558">
        <dgm:presLayoutVars>
          <dgm:chMax val="0"/>
          <dgm:chPref val="0"/>
          <dgm:bulletEnabled val="1"/>
        </dgm:presLayoutVars>
      </dgm:prSet>
      <dgm:spPr/>
    </dgm:pt>
    <dgm:pt modelId="{4CD7C68D-B5F7-43CD-A98D-46EAEEA69D14}" type="pres">
      <dgm:prSet presAssocID="{6E18B99A-84A5-4554-AE45-EFA2235A6B45}" presName="ChildText2" presStyleLbl="revTx" presStyleIdx="0" presStyleCnt="0" custLinFactNeighborX="483" custLinFactNeighborY="-6886">
        <dgm:presLayoutVars>
          <dgm:chMax val="0"/>
          <dgm:chPref val="0"/>
          <dgm:bulletEnabled val="1"/>
        </dgm:presLayoutVars>
      </dgm:prSet>
      <dgm:spPr/>
    </dgm:pt>
    <dgm:pt modelId="{9381CB19-B8E3-4A5E-93F7-A767241BDABA}" type="pres">
      <dgm:prSet presAssocID="{6E18B99A-84A5-4554-AE45-EFA2235A6B45}" presName="ParentText1" presStyleLbl="revTx" presStyleIdx="0" presStyleCnt="0">
        <dgm:presLayoutVars>
          <dgm:chMax val="1"/>
          <dgm:chPref val="1"/>
        </dgm:presLayoutVars>
      </dgm:prSet>
      <dgm:spPr/>
    </dgm:pt>
    <dgm:pt modelId="{A9EA4FD2-55FF-4A87-B013-4DEED6757F69}" type="pres">
      <dgm:prSet presAssocID="{6E18B99A-84A5-4554-AE45-EFA2235A6B45}" presName="ParentShape1" presStyleLbl="alignImgPlace1" presStyleIdx="0" presStyleCnt="2" custAng="0" custScaleX="100351" custScaleY="96140" custLinFactNeighborX="-20648" custLinFactNeighborY="16571">
        <dgm:presLayoutVars/>
      </dgm:prSet>
      <dgm:spPr/>
    </dgm:pt>
    <dgm:pt modelId="{A48BDDBC-7E43-4FAA-AC92-92A6617537CF}" type="pres">
      <dgm:prSet presAssocID="{6E18B99A-84A5-4554-AE45-EFA2235A6B45}" presName="ParentText2" presStyleLbl="revTx" presStyleIdx="0" presStyleCnt="0">
        <dgm:presLayoutVars>
          <dgm:chMax val="1"/>
          <dgm:chPref val="1"/>
        </dgm:presLayoutVars>
      </dgm:prSet>
      <dgm:spPr/>
    </dgm:pt>
    <dgm:pt modelId="{9129055E-4344-4128-874F-AC3A31D51D7D}" type="pres">
      <dgm:prSet presAssocID="{6E18B99A-84A5-4554-AE45-EFA2235A6B45}" presName="ParentShape2" presStyleLbl="alignImgPlace1" presStyleIdx="1" presStyleCnt="2" custAng="0" custLinFactNeighborX="24601" custLinFactNeighborY="-19280">
        <dgm:presLayoutVars/>
      </dgm:prSet>
      <dgm:spPr/>
    </dgm:pt>
  </dgm:ptLst>
  <dgm:cxnLst>
    <dgm:cxn modelId="{F7374512-7D6A-4E91-B9AC-5D4D15DFCEAC}" type="presOf" srcId="{1967F050-1D16-49B8-B6C1-433520FB3389}" destId="{A9EA4FD2-55FF-4A87-B013-4DEED6757F69}" srcOrd="1" destOrd="0" presId="urn:microsoft.com/office/officeart/2009/3/layout/OpposingIdeas"/>
    <dgm:cxn modelId="{1B72DB3B-7667-4A58-8ACA-223E46E1B350}" type="presOf" srcId="{1967F050-1D16-49B8-B6C1-433520FB3389}" destId="{9381CB19-B8E3-4A5E-93F7-A767241BDABA}" srcOrd="0" destOrd="0" presId="urn:microsoft.com/office/officeart/2009/3/layout/OpposingIdeas"/>
    <dgm:cxn modelId="{F4837647-A088-4384-8817-5D22667103CB}" srcId="{D8D01F27-6843-453D-8C7A-867D7DA986BA}" destId="{307A5FCF-1944-41D5-8E54-99C957C881C0}" srcOrd="0" destOrd="0" parTransId="{CB3FC726-9B67-41DB-8BEF-938296477F25}" sibTransId="{AA5899CD-6819-4EAB-B91B-8EFBAF38F9B3}"/>
    <dgm:cxn modelId="{7678EC6A-5CFF-4F15-BE05-4F1E19E173EB}" type="presOf" srcId="{6E18B99A-84A5-4554-AE45-EFA2235A6B45}" destId="{1B525F8F-BBB0-4607-8210-8DE1AA1A0AC3}" srcOrd="0" destOrd="0" presId="urn:microsoft.com/office/officeart/2009/3/layout/OpposingIdeas"/>
    <dgm:cxn modelId="{0AEEE857-897C-4F19-84A8-705395EB3B69}" srcId="{1967F050-1D16-49B8-B6C1-433520FB3389}" destId="{29388389-ED67-4806-8775-0F9BB066CACD}" srcOrd="0" destOrd="0" parTransId="{1E3927E2-1E4C-4FE1-9F81-34EC95B0C83F}" sibTransId="{F66737CB-B61F-4652-ABC1-26AE80A6B9CB}"/>
    <dgm:cxn modelId="{D56821B1-F27E-4502-A172-D3317DEE3ACC}" type="presOf" srcId="{D8D01F27-6843-453D-8C7A-867D7DA986BA}" destId="{9129055E-4344-4128-874F-AC3A31D51D7D}" srcOrd="1" destOrd="0" presId="urn:microsoft.com/office/officeart/2009/3/layout/OpposingIdeas"/>
    <dgm:cxn modelId="{ACC7CCBF-5942-402C-8FF9-43F425189B80}" type="presOf" srcId="{29388389-ED67-4806-8775-0F9BB066CACD}" destId="{9CE130DF-483E-4494-807B-09C77D92B0A2}" srcOrd="0" destOrd="0" presId="urn:microsoft.com/office/officeart/2009/3/layout/OpposingIdeas"/>
    <dgm:cxn modelId="{60FC9CC4-7E2F-4846-9B2D-5FBB350D420D}" type="presOf" srcId="{D8D01F27-6843-453D-8C7A-867D7DA986BA}" destId="{A48BDDBC-7E43-4FAA-AC92-92A6617537CF}" srcOrd="0" destOrd="0" presId="urn:microsoft.com/office/officeart/2009/3/layout/OpposingIdeas"/>
    <dgm:cxn modelId="{6BED77C9-9D21-4805-A354-02338EE65295}" srcId="{6E18B99A-84A5-4554-AE45-EFA2235A6B45}" destId="{1967F050-1D16-49B8-B6C1-433520FB3389}" srcOrd="0" destOrd="0" parTransId="{502157F7-4A61-462C-8D33-DE35AD631F52}" sibTransId="{913CB3A4-C8E8-4D53-9662-DF00892311B9}"/>
    <dgm:cxn modelId="{0BA955EA-6D5C-4602-80BA-412230CFFF38}" srcId="{6E18B99A-84A5-4554-AE45-EFA2235A6B45}" destId="{D8D01F27-6843-453D-8C7A-867D7DA986BA}" srcOrd="1" destOrd="0" parTransId="{ED0718CD-7E76-4910-B5E7-FA5EC52A38E3}" sibTransId="{C3E51E79-85EC-49EC-87D8-F7867EE70E7B}"/>
    <dgm:cxn modelId="{6D4D60F1-D056-4638-951D-A2A10D549F17}" type="presOf" srcId="{307A5FCF-1944-41D5-8E54-99C957C881C0}" destId="{4CD7C68D-B5F7-43CD-A98D-46EAEEA69D14}" srcOrd="0" destOrd="0" presId="urn:microsoft.com/office/officeart/2009/3/layout/OpposingIdeas"/>
    <dgm:cxn modelId="{6C43E950-A372-4A8F-A720-1CFE2D5D0075}" type="presParOf" srcId="{1B525F8F-BBB0-4607-8210-8DE1AA1A0AC3}" destId="{1C649BE4-4C51-4A7B-821A-08839E2D400F}" srcOrd="0" destOrd="0" presId="urn:microsoft.com/office/officeart/2009/3/layout/OpposingIdeas"/>
    <dgm:cxn modelId="{7960E012-A74A-4565-BD7D-8AAC9209AE70}" type="presParOf" srcId="{1B525F8F-BBB0-4607-8210-8DE1AA1A0AC3}" destId="{F787CEC8-8F1E-466F-9F4F-D9C6909EB06D}" srcOrd="1" destOrd="0" presId="urn:microsoft.com/office/officeart/2009/3/layout/OpposingIdeas"/>
    <dgm:cxn modelId="{15764266-E4CF-4E57-BF5E-353AB8EE2F68}" type="presParOf" srcId="{1B525F8F-BBB0-4607-8210-8DE1AA1A0AC3}" destId="{9CE130DF-483E-4494-807B-09C77D92B0A2}" srcOrd="2" destOrd="0" presId="urn:microsoft.com/office/officeart/2009/3/layout/OpposingIdeas"/>
    <dgm:cxn modelId="{0598E57B-7CFB-45EE-AAFE-C61CCA0C2B19}" type="presParOf" srcId="{1B525F8F-BBB0-4607-8210-8DE1AA1A0AC3}" destId="{4CD7C68D-B5F7-43CD-A98D-46EAEEA69D14}" srcOrd="3" destOrd="0" presId="urn:microsoft.com/office/officeart/2009/3/layout/OpposingIdeas"/>
    <dgm:cxn modelId="{263F64C2-E940-4174-A746-2BCA0DB434B8}" type="presParOf" srcId="{1B525F8F-BBB0-4607-8210-8DE1AA1A0AC3}" destId="{9381CB19-B8E3-4A5E-93F7-A767241BDABA}" srcOrd="4" destOrd="0" presId="urn:microsoft.com/office/officeart/2009/3/layout/OpposingIdeas"/>
    <dgm:cxn modelId="{04BA2545-7D2B-4AD8-9A91-F7E0FEB47A38}" type="presParOf" srcId="{1B525F8F-BBB0-4607-8210-8DE1AA1A0AC3}" destId="{A9EA4FD2-55FF-4A87-B013-4DEED6757F69}" srcOrd="5" destOrd="0" presId="urn:microsoft.com/office/officeart/2009/3/layout/OpposingIdeas"/>
    <dgm:cxn modelId="{DEA38E3B-5D0A-426C-BC23-1FFC8C61331D}" type="presParOf" srcId="{1B525F8F-BBB0-4607-8210-8DE1AA1A0AC3}" destId="{A48BDDBC-7E43-4FAA-AC92-92A6617537CF}" srcOrd="6" destOrd="0" presId="urn:microsoft.com/office/officeart/2009/3/layout/OpposingIdeas"/>
    <dgm:cxn modelId="{02F4D66B-7037-42EF-8E03-0454DF20FA60}" type="presParOf" srcId="{1B525F8F-BBB0-4607-8210-8DE1AA1A0AC3}" destId="{9129055E-4344-4128-874F-AC3A31D51D7D}"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49BE4-4C51-4A7B-821A-08839E2D400F}">
      <dsp:nvSpPr>
        <dsp:cNvPr id="0" name=""/>
        <dsp:cNvSpPr/>
      </dsp:nvSpPr>
      <dsp:spPr>
        <a:xfrm>
          <a:off x="1541785" y="458463"/>
          <a:ext cx="6326849" cy="4378569"/>
        </a:xfrm>
        <a:prstGeom prst="round2DiagRect">
          <a:avLst>
            <a:gd name="adj1" fmla="val 0"/>
            <a:gd name="adj2" fmla="val 16670"/>
          </a:avLst>
        </a:prstGeom>
        <a:solidFill>
          <a:schemeClr val="accent3">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87CEC8-8F1E-466F-9F4F-D9C6909EB06D}">
      <dsp:nvSpPr>
        <dsp:cNvPr id="0" name=""/>
        <dsp:cNvSpPr/>
      </dsp:nvSpPr>
      <dsp:spPr>
        <a:xfrm>
          <a:off x="4677941" y="1201405"/>
          <a:ext cx="843" cy="2680649"/>
        </a:xfrm>
        <a:prstGeom prst="line">
          <a:avLst/>
        </a:prstGeom>
        <a:solidFill>
          <a:schemeClr val="accent4">
            <a:hueOff val="0"/>
            <a:satOff val="0"/>
            <a:lumOff val="0"/>
            <a:alphaOff val="0"/>
          </a:schemeClr>
        </a:solidFill>
        <a:ln w="19050" cap="rnd"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E130DF-483E-4494-807B-09C77D92B0A2}">
      <dsp:nvSpPr>
        <dsp:cNvPr id="0" name=""/>
        <dsp:cNvSpPr/>
      </dsp:nvSpPr>
      <dsp:spPr>
        <a:xfrm>
          <a:off x="1751923" y="793509"/>
          <a:ext cx="2741634" cy="288685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State must give preferential treatment to Church teachings in state affairs and laws</a:t>
          </a:r>
        </a:p>
      </dsp:txBody>
      <dsp:txXfrm>
        <a:off x="1751923" y="793509"/>
        <a:ext cx="2741634" cy="2886853"/>
      </dsp:txXfrm>
    </dsp:sp>
    <dsp:sp modelId="{4CD7C68D-B5F7-43CD-A98D-46EAEEA69D14}">
      <dsp:nvSpPr>
        <dsp:cNvPr id="0" name=""/>
        <dsp:cNvSpPr/>
      </dsp:nvSpPr>
      <dsp:spPr>
        <a:xfrm>
          <a:off x="4902078" y="899514"/>
          <a:ext cx="2741634" cy="288685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State must respect pluralism and religious freedom and not surrender autonomy to Church</a:t>
          </a:r>
        </a:p>
      </dsp:txBody>
      <dsp:txXfrm>
        <a:off x="4902078" y="899514"/>
        <a:ext cx="2741634" cy="2886853"/>
      </dsp:txXfrm>
    </dsp:sp>
    <dsp:sp modelId="{A9EA4FD2-55FF-4A87-B013-4DEED6757F69}">
      <dsp:nvSpPr>
        <dsp:cNvPr id="0" name=""/>
        <dsp:cNvSpPr/>
      </dsp:nvSpPr>
      <dsp:spPr>
        <a:xfrm rot="16200000">
          <a:off x="-1014648" y="1905989"/>
          <a:ext cx="3568398" cy="1058176"/>
        </a:xfrm>
        <a:prstGeom prst="rightArrow">
          <a:avLst>
            <a:gd name="adj1" fmla="val 49830"/>
            <a:gd name="adj2" fmla="val 60660"/>
          </a:avLst>
        </a:prstGeom>
        <a:solidFill>
          <a:schemeClr val="accent1">
            <a:lumMod val="20000"/>
            <a:lumOff val="8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r>
            <a:rPr lang="en-US" sz="2500" kern="1200" dirty="0"/>
            <a:t>Catholic Tradition</a:t>
          </a:r>
        </a:p>
      </dsp:txBody>
      <dsp:txXfrm>
        <a:off x="-854721" y="2331359"/>
        <a:ext cx="3248544" cy="527290"/>
      </dsp:txXfrm>
    </dsp:sp>
    <dsp:sp modelId="{9129055E-4344-4128-874F-AC3A31D51D7D}">
      <dsp:nvSpPr>
        <dsp:cNvPr id="0" name=""/>
        <dsp:cNvSpPr/>
      </dsp:nvSpPr>
      <dsp:spPr>
        <a:xfrm rot="5400000">
          <a:off x="6772180" y="2020596"/>
          <a:ext cx="3711669" cy="1054474"/>
        </a:xfrm>
        <a:prstGeom prst="rightArrow">
          <a:avLst>
            <a:gd name="adj1" fmla="val 49830"/>
            <a:gd name="adj2" fmla="val 60660"/>
          </a:avLst>
        </a:prstGeom>
        <a:solidFill>
          <a:schemeClr val="accent5">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r>
            <a:rPr lang="en-US" sz="2500" kern="1200" dirty="0"/>
            <a:t>Democratic Tradition</a:t>
          </a:r>
        </a:p>
      </dsp:txBody>
      <dsp:txXfrm>
        <a:off x="6931548" y="2125744"/>
        <a:ext cx="3392934" cy="525444"/>
      </dsp:txXfrm>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3336F7-3F87-4D8B-9197-70D09A9BB1B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2663095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336F7-3F87-4D8B-9197-70D09A9BB1B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1875456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336F7-3F87-4D8B-9197-70D09A9BB1B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4D5D-6492-4E80-9745-637FC2DE127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11541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336F7-3F87-4D8B-9197-70D09A9BB1B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1992175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336F7-3F87-4D8B-9197-70D09A9BB1B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4D5D-6492-4E80-9745-637FC2DE127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43610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336F7-3F87-4D8B-9197-70D09A9BB1B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566446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336F7-3F87-4D8B-9197-70D09A9BB1B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719504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336F7-3F87-4D8B-9197-70D09A9BB1B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87336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336F7-3F87-4D8B-9197-70D09A9BB1B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1642965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336F7-3F87-4D8B-9197-70D09A9BB1B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3704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3336F7-3F87-4D8B-9197-70D09A9BB1B4}"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423880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3336F7-3F87-4D8B-9197-70D09A9BB1B4}" type="datetimeFigureOut">
              <a:rPr lang="en-US" smtClean="0"/>
              <a:t>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153990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3336F7-3F87-4D8B-9197-70D09A9BB1B4}" type="datetimeFigureOut">
              <a:rPr lang="en-US" smtClean="0"/>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917449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336F7-3F87-4D8B-9197-70D09A9BB1B4}" type="datetimeFigureOut">
              <a:rPr lang="en-US" smtClean="0"/>
              <a:t>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130784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336F7-3F87-4D8B-9197-70D09A9BB1B4}"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1453522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3336F7-3F87-4D8B-9197-70D09A9BB1B4}"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BA4D5D-6492-4E80-9745-637FC2DE127D}" type="slidenum">
              <a:rPr lang="en-US" smtClean="0"/>
              <a:t>‹#›</a:t>
            </a:fld>
            <a:endParaRPr lang="en-US"/>
          </a:p>
        </p:txBody>
      </p:sp>
    </p:spTree>
    <p:extLst>
      <p:ext uri="{BB962C8B-B14F-4D97-AF65-F5344CB8AC3E}">
        <p14:creationId xmlns:p14="http://schemas.microsoft.com/office/powerpoint/2010/main" val="3495317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3336F7-3F87-4D8B-9197-70D09A9BB1B4}" type="datetimeFigureOut">
              <a:rPr lang="en-US" smtClean="0"/>
              <a:t>12/7/2025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9BA4D5D-6492-4E80-9745-637FC2DE127D}" type="slidenum">
              <a:rPr lang="en-US" smtClean="0"/>
              <a:t>‹#›</a:t>
            </a:fld>
            <a:endParaRPr lang="en-US"/>
          </a:p>
        </p:txBody>
      </p:sp>
    </p:spTree>
    <p:extLst>
      <p:ext uri="{BB962C8B-B14F-4D97-AF65-F5344CB8AC3E}">
        <p14:creationId xmlns:p14="http://schemas.microsoft.com/office/powerpoint/2010/main" val="1737975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5.xml"/><Relationship Id="rId5" Type="http://schemas.microsoft.com/office/2007/relationships/hdphoto" Target="../media/hdphoto7.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plato.stanford.edu/entries/conscience-medieval/#StJeroInveSynd" TargetMode="External"/><Relationship Id="rId2" Type="http://schemas.openxmlformats.org/officeDocument/2006/relationships/hyperlink" Target="https://www.usccb.org/sites/default/files/flipbooks/catechism/44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B1284-5A8A-B1CC-3FB7-F2FFF651FF37}"/>
              </a:ext>
            </a:extLst>
          </p:cNvPr>
          <p:cNvSpPr>
            <a:spLocks noGrp="1"/>
          </p:cNvSpPr>
          <p:nvPr>
            <p:ph type="ctrTitle"/>
          </p:nvPr>
        </p:nvSpPr>
        <p:spPr>
          <a:xfrm>
            <a:off x="1069511" y="1596725"/>
            <a:ext cx="8204492" cy="1096899"/>
          </a:xfrm>
        </p:spPr>
        <p:txBody>
          <a:bodyPr/>
          <a:lstStyle/>
          <a:p>
            <a:r>
              <a:rPr lang="en-US" sz="6000" dirty="0">
                <a:solidFill>
                  <a:schemeClr val="tx1"/>
                </a:solidFill>
              </a:rPr>
              <a:t>Workshops &amp; Retreats</a:t>
            </a:r>
          </a:p>
        </p:txBody>
      </p:sp>
      <p:sp>
        <p:nvSpPr>
          <p:cNvPr id="3" name="Subtitle 2">
            <a:extLst>
              <a:ext uri="{FF2B5EF4-FFF2-40B4-BE49-F238E27FC236}">
                <a16:creationId xmlns:a16="http://schemas.microsoft.com/office/drawing/2014/main" id="{661F61F2-A4A9-3DD4-BB0B-FA7C24771410}"/>
              </a:ext>
            </a:extLst>
          </p:cNvPr>
          <p:cNvSpPr>
            <a:spLocks noGrp="1"/>
          </p:cNvSpPr>
          <p:nvPr>
            <p:ph type="subTitle" idx="1"/>
          </p:nvPr>
        </p:nvSpPr>
        <p:spPr>
          <a:xfrm>
            <a:off x="2055017" y="2738253"/>
            <a:ext cx="6915808" cy="937765"/>
          </a:xfrm>
        </p:spPr>
        <p:txBody>
          <a:bodyPr>
            <a:normAutofit/>
          </a:bodyPr>
          <a:lstStyle/>
          <a:p>
            <a:pPr algn="ctr"/>
            <a:r>
              <a:rPr lang="en-US" sz="2400" dirty="0">
                <a:solidFill>
                  <a:schemeClr val="bg2">
                    <a:lumMod val="50000"/>
                  </a:schemeClr>
                </a:solidFill>
              </a:rPr>
              <a:t>Materials for Facilitating Instruction, Reflection, and Community Development</a:t>
            </a:r>
          </a:p>
        </p:txBody>
      </p:sp>
      <p:sp>
        <p:nvSpPr>
          <p:cNvPr id="4" name="TextBox 3">
            <a:extLst>
              <a:ext uri="{FF2B5EF4-FFF2-40B4-BE49-F238E27FC236}">
                <a16:creationId xmlns:a16="http://schemas.microsoft.com/office/drawing/2014/main" id="{E8D8E4C9-A738-01A5-0084-593B6E58652A}"/>
              </a:ext>
            </a:extLst>
          </p:cNvPr>
          <p:cNvSpPr txBox="1"/>
          <p:nvPr/>
        </p:nvSpPr>
        <p:spPr>
          <a:xfrm>
            <a:off x="2396970" y="3676018"/>
            <a:ext cx="6295696" cy="769441"/>
          </a:xfrm>
          <a:prstGeom prst="rect">
            <a:avLst/>
          </a:prstGeom>
          <a:noFill/>
        </p:spPr>
        <p:txBody>
          <a:bodyPr wrap="square" rtlCol="0">
            <a:spAutoFit/>
          </a:bodyPr>
          <a:lstStyle/>
          <a:p>
            <a:pPr algn="ctr"/>
            <a:r>
              <a:rPr lang="en-US" sz="4400" dirty="0">
                <a:solidFill>
                  <a:schemeClr val="accent5"/>
                </a:solidFill>
              </a:rPr>
              <a:t>Our Conscience</a:t>
            </a:r>
          </a:p>
        </p:txBody>
      </p:sp>
      <p:sp>
        <p:nvSpPr>
          <p:cNvPr id="5" name="TextBox 4">
            <a:extLst>
              <a:ext uri="{FF2B5EF4-FFF2-40B4-BE49-F238E27FC236}">
                <a16:creationId xmlns:a16="http://schemas.microsoft.com/office/drawing/2014/main" id="{2D250887-FF77-8369-9401-E64875BADE79}"/>
              </a:ext>
            </a:extLst>
          </p:cNvPr>
          <p:cNvSpPr txBox="1"/>
          <p:nvPr/>
        </p:nvSpPr>
        <p:spPr>
          <a:xfrm>
            <a:off x="3753294" y="5465135"/>
            <a:ext cx="3987209" cy="584775"/>
          </a:xfrm>
          <a:prstGeom prst="rect">
            <a:avLst/>
          </a:prstGeom>
          <a:noFill/>
        </p:spPr>
        <p:txBody>
          <a:bodyPr wrap="square" rtlCol="0">
            <a:spAutoFit/>
          </a:bodyPr>
          <a:lstStyle/>
          <a:p>
            <a:r>
              <a:rPr lang="en-US" sz="3200" dirty="0">
                <a:solidFill>
                  <a:schemeClr val="accent2"/>
                </a:solidFill>
              </a:rPr>
              <a:t>Meg Gorzycki, Ed.D.</a:t>
            </a:r>
          </a:p>
        </p:txBody>
      </p:sp>
    </p:spTree>
    <p:extLst>
      <p:ext uri="{BB962C8B-B14F-4D97-AF65-F5344CB8AC3E}">
        <p14:creationId xmlns:p14="http://schemas.microsoft.com/office/powerpoint/2010/main" val="3013987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7E728-C422-6A7A-4682-A447607EA2BA}"/>
              </a:ext>
            </a:extLst>
          </p:cNvPr>
          <p:cNvSpPr>
            <a:spLocks noGrp="1"/>
          </p:cNvSpPr>
          <p:nvPr>
            <p:ph type="title"/>
          </p:nvPr>
        </p:nvSpPr>
        <p:spPr>
          <a:xfrm>
            <a:off x="476031" y="437322"/>
            <a:ext cx="9049762" cy="651641"/>
          </a:xfrm>
        </p:spPr>
        <p:txBody>
          <a:bodyPr>
            <a:normAutofit/>
          </a:bodyPr>
          <a:lstStyle/>
          <a:p>
            <a:r>
              <a:rPr lang="en-US" dirty="0"/>
              <a:t>Conscience and Revolution</a:t>
            </a:r>
          </a:p>
        </p:txBody>
      </p:sp>
      <p:sp>
        <p:nvSpPr>
          <p:cNvPr id="3" name="Content Placeholder 2">
            <a:extLst>
              <a:ext uri="{FF2B5EF4-FFF2-40B4-BE49-F238E27FC236}">
                <a16:creationId xmlns:a16="http://schemas.microsoft.com/office/drawing/2014/main" id="{FC9A5085-BC88-7589-98C0-D31CDFEDA6AD}"/>
              </a:ext>
            </a:extLst>
          </p:cNvPr>
          <p:cNvSpPr>
            <a:spLocks noGrp="1"/>
          </p:cNvSpPr>
          <p:nvPr>
            <p:ph sz="half" idx="1"/>
          </p:nvPr>
        </p:nvSpPr>
        <p:spPr>
          <a:xfrm>
            <a:off x="583196" y="1308796"/>
            <a:ext cx="5030795" cy="5423308"/>
          </a:xfrm>
        </p:spPr>
        <p:txBody>
          <a:bodyPr>
            <a:noAutofit/>
          </a:bodyPr>
          <a:lstStyle/>
          <a:p>
            <a:r>
              <a:rPr lang="en-US" sz="2400" dirty="0"/>
              <a:t>Until late 1700s, Catholicism was the state religion in Western nations</a:t>
            </a:r>
          </a:p>
          <a:p>
            <a:r>
              <a:rPr lang="en-US" sz="2400" dirty="0"/>
              <a:t>Democratic reforms, nationalism, and revolutions erupted in Europe and America in the 18</a:t>
            </a:r>
            <a:r>
              <a:rPr lang="en-US" sz="2400" baseline="30000" dirty="0"/>
              <a:t>th</a:t>
            </a:r>
            <a:r>
              <a:rPr lang="en-US" sz="2400" dirty="0"/>
              <a:t> and 19</a:t>
            </a:r>
            <a:r>
              <a:rPr lang="en-US" sz="2400" baseline="30000" dirty="0"/>
              <a:t>th</a:t>
            </a:r>
            <a:r>
              <a:rPr lang="en-US" sz="2400" dirty="0"/>
              <a:t> centuries</a:t>
            </a:r>
          </a:p>
          <a:p>
            <a:r>
              <a:rPr lang="en-US" sz="2400" dirty="0"/>
              <a:t>The Catholic Church lost much of its secular power during the 1800s and society increasingly appealed to science and reason for moral guidance</a:t>
            </a:r>
          </a:p>
        </p:txBody>
      </p:sp>
      <p:pic>
        <p:nvPicPr>
          <p:cNvPr id="7" name="Content Placeholder 6">
            <a:extLst>
              <a:ext uri="{FF2B5EF4-FFF2-40B4-BE49-F238E27FC236}">
                <a16:creationId xmlns:a16="http://schemas.microsoft.com/office/drawing/2014/main" id="{96C49007-46F0-2A6E-1F0C-D4CD0FEB6749}"/>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15000" contrast="20000"/>
                    </a14:imgEffect>
                  </a14:imgLayer>
                </a14:imgProps>
              </a:ext>
            </a:extLst>
          </a:blip>
          <a:stretch>
            <a:fillRect/>
          </a:stretch>
        </p:blipFill>
        <p:spPr>
          <a:xfrm>
            <a:off x="5799699" y="2261109"/>
            <a:ext cx="3840690" cy="2768697"/>
          </a:xfrm>
          <a:prstGeom prst="rect">
            <a:avLst/>
          </a:prstGeom>
        </p:spPr>
      </p:pic>
    </p:spTree>
    <p:extLst>
      <p:ext uri="{BB962C8B-B14F-4D97-AF65-F5344CB8AC3E}">
        <p14:creationId xmlns:p14="http://schemas.microsoft.com/office/powerpoint/2010/main" val="4118909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5F22-51DC-5833-8A44-0B1CA0E0D1A7}"/>
              </a:ext>
            </a:extLst>
          </p:cNvPr>
          <p:cNvSpPr>
            <a:spLocks noGrp="1"/>
          </p:cNvSpPr>
          <p:nvPr>
            <p:ph type="title"/>
          </p:nvPr>
        </p:nvSpPr>
        <p:spPr>
          <a:xfrm>
            <a:off x="677333" y="609600"/>
            <a:ext cx="8824475" cy="702365"/>
          </a:xfrm>
        </p:spPr>
        <p:txBody>
          <a:bodyPr/>
          <a:lstStyle/>
          <a:p>
            <a:r>
              <a:rPr lang="en-US" dirty="0"/>
              <a:t>Conscience and Modern State in Conflict</a:t>
            </a:r>
          </a:p>
        </p:txBody>
      </p:sp>
      <p:graphicFrame>
        <p:nvGraphicFramePr>
          <p:cNvPr id="5" name="Content Placeholder 4">
            <a:extLst>
              <a:ext uri="{FF2B5EF4-FFF2-40B4-BE49-F238E27FC236}">
                <a16:creationId xmlns:a16="http://schemas.microsoft.com/office/drawing/2014/main" id="{046A5A09-CCB6-44F6-DFE8-9DDE6FE3877D}"/>
              </a:ext>
            </a:extLst>
          </p:cNvPr>
          <p:cNvGraphicFramePr>
            <a:graphicFrameLocks noGrp="1"/>
          </p:cNvGraphicFramePr>
          <p:nvPr>
            <p:ph idx="1"/>
            <p:extLst>
              <p:ext uri="{D42A27DB-BD31-4B8C-83A1-F6EECF244321}">
                <p14:modId xmlns:p14="http://schemas.microsoft.com/office/powerpoint/2010/main" val="3870873573"/>
              </p:ext>
            </p:extLst>
          </p:nvPr>
        </p:nvGraphicFramePr>
        <p:xfrm>
          <a:off x="346559" y="1311965"/>
          <a:ext cx="9354032" cy="5155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257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F7406-661F-B8AD-A682-CA56E7DB265C}"/>
              </a:ext>
            </a:extLst>
          </p:cNvPr>
          <p:cNvSpPr>
            <a:spLocks noGrp="1"/>
          </p:cNvSpPr>
          <p:nvPr>
            <p:ph type="title"/>
          </p:nvPr>
        </p:nvSpPr>
        <p:spPr>
          <a:xfrm>
            <a:off x="677334" y="609600"/>
            <a:ext cx="8596668" cy="728870"/>
          </a:xfrm>
        </p:spPr>
        <p:txBody>
          <a:bodyPr/>
          <a:lstStyle/>
          <a:p>
            <a:r>
              <a:rPr lang="en-US" dirty="0"/>
              <a:t>John Courtney Murray’s Revolution</a:t>
            </a:r>
          </a:p>
        </p:txBody>
      </p:sp>
      <p:pic>
        <p:nvPicPr>
          <p:cNvPr id="5" name="Content Placeholder 4">
            <a:extLst>
              <a:ext uri="{FF2B5EF4-FFF2-40B4-BE49-F238E27FC236}">
                <a16:creationId xmlns:a16="http://schemas.microsoft.com/office/drawing/2014/main" id="{A268D19B-9C93-328D-0B6C-84F47BD5C399}"/>
              </a:ext>
            </a:extLst>
          </p:cNvPr>
          <p:cNvPicPr>
            <a:picLocks noGrp="1" noChangeAspect="1"/>
          </p:cNvPicPr>
          <p:nvPr>
            <p:ph sz="half" idx="1"/>
          </p:nvPr>
        </p:nvPicPr>
        <p:blipFill>
          <a:blip r:embed="rId2"/>
          <a:stretch>
            <a:fillRect/>
          </a:stretch>
        </p:blipFill>
        <p:spPr>
          <a:xfrm>
            <a:off x="546705" y="1827915"/>
            <a:ext cx="2887728" cy="3802176"/>
          </a:xfrm>
          <a:prstGeom prst="rect">
            <a:avLst/>
          </a:prstGeom>
        </p:spPr>
      </p:pic>
      <p:sp>
        <p:nvSpPr>
          <p:cNvPr id="4" name="Content Placeholder 3">
            <a:extLst>
              <a:ext uri="{FF2B5EF4-FFF2-40B4-BE49-F238E27FC236}">
                <a16:creationId xmlns:a16="http://schemas.microsoft.com/office/drawing/2014/main" id="{B1EA413F-CCB4-67D3-2423-EB39B1B6505D}"/>
              </a:ext>
            </a:extLst>
          </p:cNvPr>
          <p:cNvSpPr>
            <a:spLocks noGrp="1"/>
          </p:cNvSpPr>
          <p:nvPr>
            <p:ph sz="half" idx="2"/>
          </p:nvPr>
        </p:nvSpPr>
        <p:spPr>
          <a:xfrm>
            <a:off x="3657600" y="1658098"/>
            <a:ext cx="5821584" cy="4760120"/>
          </a:xfrm>
        </p:spPr>
        <p:txBody>
          <a:bodyPr>
            <a:normAutofit/>
          </a:bodyPr>
          <a:lstStyle/>
          <a:p>
            <a:r>
              <a:rPr lang="en-US" sz="2600" dirty="0"/>
              <a:t>John Courtney Murray, Jesuit, led Vatican II’s reforms on Church and State in the 1960s</a:t>
            </a:r>
          </a:p>
          <a:p>
            <a:r>
              <a:rPr lang="en-US" sz="2600" dirty="0"/>
              <a:t>The Vatican announced respect for religious liberty </a:t>
            </a:r>
          </a:p>
          <a:p>
            <a:r>
              <a:rPr lang="en-US" sz="2600" dirty="0"/>
              <a:t>The Church began an era dialogue with people of all faiths around the world</a:t>
            </a:r>
          </a:p>
          <a:p>
            <a:r>
              <a:rPr lang="en-US" sz="2600" dirty="0"/>
              <a:t>The Church affirmed the dignity of personal conscience and dissent</a:t>
            </a:r>
          </a:p>
        </p:txBody>
      </p:sp>
    </p:spTree>
    <p:extLst>
      <p:ext uri="{BB962C8B-B14F-4D97-AF65-F5344CB8AC3E}">
        <p14:creationId xmlns:p14="http://schemas.microsoft.com/office/powerpoint/2010/main" val="385655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E6B02F-5FC6-F91C-F4AD-04AE2E677482}"/>
              </a:ext>
            </a:extLst>
          </p:cNvPr>
          <p:cNvSpPr>
            <a:spLocks noGrp="1"/>
          </p:cNvSpPr>
          <p:nvPr>
            <p:ph type="title"/>
          </p:nvPr>
        </p:nvSpPr>
        <p:spPr/>
        <p:txBody>
          <a:bodyPr/>
          <a:lstStyle/>
          <a:p>
            <a:r>
              <a:rPr lang="en-US" dirty="0"/>
              <a:t>John Courtney’s Revolution in America</a:t>
            </a:r>
          </a:p>
        </p:txBody>
      </p:sp>
      <p:sp>
        <p:nvSpPr>
          <p:cNvPr id="7" name="Text Placeholder 6">
            <a:extLst>
              <a:ext uri="{FF2B5EF4-FFF2-40B4-BE49-F238E27FC236}">
                <a16:creationId xmlns:a16="http://schemas.microsoft.com/office/drawing/2014/main" id="{C5462F53-1500-E809-6602-A269F4F5FE1A}"/>
              </a:ext>
            </a:extLst>
          </p:cNvPr>
          <p:cNvSpPr>
            <a:spLocks noGrp="1"/>
          </p:cNvSpPr>
          <p:nvPr>
            <p:ph type="body" idx="1"/>
          </p:nvPr>
        </p:nvSpPr>
        <p:spPr>
          <a:xfrm>
            <a:off x="677334" y="1265056"/>
            <a:ext cx="4185623" cy="576262"/>
          </a:xfrm>
        </p:spPr>
        <p:txBody>
          <a:bodyPr/>
          <a:lstStyle/>
          <a:p>
            <a:r>
              <a:rPr lang="en-US" dirty="0"/>
              <a:t>Traditional Catholicism</a:t>
            </a:r>
          </a:p>
        </p:txBody>
      </p:sp>
      <p:sp>
        <p:nvSpPr>
          <p:cNvPr id="9" name="Text Placeholder 8">
            <a:extLst>
              <a:ext uri="{FF2B5EF4-FFF2-40B4-BE49-F238E27FC236}">
                <a16:creationId xmlns:a16="http://schemas.microsoft.com/office/drawing/2014/main" id="{FEBD26D1-7AA2-F287-FD79-281E221DA21F}"/>
              </a:ext>
            </a:extLst>
          </p:cNvPr>
          <p:cNvSpPr>
            <a:spLocks noGrp="1"/>
          </p:cNvSpPr>
          <p:nvPr>
            <p:ph type="body" sz="quarter" idx="3"/>
          </p:nvPr>
        </p:nvSpPr>
        <p:spPr>
          <a:xfrm>
            <a:off x="4862957" y="1214569"/>
            <a:ext cx="4185618" cy="576262"/>
          </a:xfrm>
        </p:spPr>
        <p:txBody>
          <a:bodyPr/>
          <a:lstStyle/>
          <a:p>
            <a:r>
              <a:rPr lang="en-US" dirty="0"/>
              <a:t>Murray’s Catholicism</a:t>
            </a:r>
          </a:p>
        </p:txBody>
      </p:sp>
      <p:sp>
        <p:nvSpPr>
          <p:cNvPr id="13" name="Speech Bubble: Rectangle with Corners Rounded 12">
            <a:extLst>
              <a:ext uri="{FF2B5EF4-FFF2-40B4-BE49-F238E27FC236}">
                <a16:creationId xmlns:a16="http://schemas.microsoft.com/office/drawing/2014/main" id="{FA2F7E2D-0BCF-8336-E09E-95B9FF1E77CD}"/>
              </a:ext>
            </a:extLst>
          </p:cNvPr>
          <p:cNvSpPr/>
          <p:nvPr/>
        </p:nvSpPr>
        <p:spPr>
          <a:xfrm>
            <a:off x="2350521" y="2160741"/>
            <a:ext cx="1860332" cy="3432204"/>
          </a:xfrm>
          <a:prstGeom prst="wedgeRoundRectCallout">
            <a:avLst>
              <a:gd name="adj1" fmla="val -48640"/>
              <a:gd name="adj2" fmla="val -22136"/>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Pluralism, and religious freedom will corrupt the conscience and destroy faith… Democracy is dangerous to the one true faith! </a:t>
            </a:r>
          </a:p>
        </p:txBody>
      </p:sp>
      <p:sp>
        <p:nvSpPr>
          <p:cNvPr id="15" name="Speech Bubble: Rectangle with Corners Rounded 14">
            <a:extLst>
              <a:ext uri="{FF2B5EF4-FFF2-40B4-BE49-F238E27FC236}">
                <a16:creationId xmlns:a16="http://schemas.microsoft.com/office/drawing/2014/main" id="{DBC2E3A2-7807-9675-65A4-6A7AA6A94E81}"/>
              </a:ext>
            </a:extLst>
          </p:cNvPr>
          <p:cNvSpPr/>
          <p:nvPr/>
        </p:nvSpPr>
        <p:spPr>
          <a:xfrm>
            <a:off x="7450460" y="1995416"/>
            <a:ext cx="2041706" cy="3648015"/>
          </a:xfrm>
          <a:prstGeom prst="wedgeRoundRectCallout">
            <a:avLst>
              <a:gd name="adj1" fmla="val -50057"/>
              <a:gd name="adj2" fmla="val -24714"/>
              <a:gd name="adj3" fmla="val 1666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must have dialogue and respect for all faiths, freedom of conscience, and use democratic institutions  to bring the love of God to the world</a:t>
            </a:r>
          </a:p>
        </p:txBody>
      </p:sp>
      <p:pic>
        <p:nvPicPr>
          <p:cNvPr id="1026" name="Picture 2" descr="Hammer Out Justice - Join us at the March on Washington, August 24th &amp; 25th">
            <a:extLst>
              <a:ext uri="{FF2B5EF4-FFF2-40B4-BE49-F238E27FC236}">
                <a16:creationId xmlns:a16="http://schemas.microsoft.com/office/drawing/2014/main" id="{83B465DE-F6F1-975A-CE93-D0DA0288F9D3}"/>
              </a:ext>
            </a:extLst>
          </p:cNvPr>
          <p:cNvPicPr>
            <a:picLocks noGrp="1" noChangeAspect="1" noChangeArrowheads="1"/>
          </p:cNvPicPr>
          <p:nvPr>
            <p:ph sz="quarter" idx="4"/>
          </p:nvPr>
        </p:nvPicPr>
        <p:blipFill rotWithShape="1">
          <a:blip r:embed="rId2">
            <a:extLst>
              <a:ext uri="{BEBA8EAE-BF5A-486C-A8C5-ECC9F3942E4B}">
                <a14:imgProps xmlns:a14="http://schemas.microsoft.com/office/drawing/2010/main">
                  <a14:imgLayer r:embed="rId3">
                    <a14:imgEffect>
                      <a14:brightnessContrast bright="5000" contrast="10000"/>
                    </a14:imgEffect>
                  </a14:imgLayer>
                </a14:imgProps>
              </a:ext>
              <a:ext uri="{28A0092B-C50C-407E-A947-70E740481C1C}">
                <a14:useLocalDpi xmlns:a14="http://schemas.microsoft.com/office/drawing/2010/main" val="0"/>
              </a:ext>
            </a:extLst>
          </a:blip>
          <a:srcRect l="2938" r="9670" b="2612"/>
          <a:stretch/>
        </p:blipFill>
        <p:spPr bwMode="auto">
          <a:xfrm>
            <a:off x="4538035" y="2204735"/>
            <a:ext cx="2755060" cy="31911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A5C6AC08-1818-5D77-D97D-BF45A71FB5BF}"/>
              </a:ext>
            </a:extLst>
          </p:cNvPr>
          <p:cNvPicPr>
            <a:picLocks noChangeAspect="1"/>
          </p:cNvPicPr>
          <p:nvPr/>
        </p:nvPicPr>
        <p:blipFill>
          <a:blip r:embed="rId4">
            <a:grayscl/>
            <a:extLst>
              <a:ext uri="{BEBA8EAE-BF5A-486C-A8C5-ECC9F3942E4B}">
                <a14:imgProps xmlns:a14="http://schemas.microsoft.com/office/drawing/2010/main">
                  <a14:imgLayer r:embed="rId5">
                    <a14:imgEffect>
                      <a14:backgroundRemoval t="8143" b="97000" l="10000" r="90000">
                        <a14:foregroundMark x1="50857" y1="8143" x2="58286" y2="9571"/>
                        <a14:foregroundMark x1="42429" y1="89429" x2="65714" y2="91000"/>
                        <a14:foregroundMark x1="66714" y1="23000" x2="63714" y2="23000"/>
                        <a14:foregroundMark x1="66714" y1="97000" x2="66286" y2="95714"/>
                        <a14:backgroundMark x1="73000" y1="87714" x2="74714" y2="95000"/>
                      </a14:backgroundRemoval>
                    </a14:imgEffect>
                    <a14:imgEffect>
                      <a14:brightnessContrast bright="5000" contrast="10000"/>
                    </a14:imgEffect>
                  </a14:imgLayer>
                </a14:imgProps>
              </a:ext>
            </a:extLst>
          </a:blip>
          <a:srcRect l="15205" t="3880" r="20771"/>
          <a:stretch/>
        </p:blipFill>
        <p:spPr>
          <a:xfrm flipH="1">
            <a:off x="419492" y="2496774"/>
            <a:ext cx="1931029" cy="2899105"/>
          </a:xfrm>
          <a:prstGeom prst="rect">
            <a:avLst/>
          </a:prstGeom>
        </p:spPr>
      </p:pic>
    </p:spTree>
    <p:extLst>
      <p:ext uri="{BB962C8B-B14F-4D97-AF65-F5344CB8AC3E}">
        <p14:creationId xmlns:p14="http://schemas.microsoft.com/office/powerpoint/2010/main" val="206745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45E6F-0168-9D1A-4C96-883D52D37724}"/>
              </a:ext>
            </a:extLst>
          </p:cNvPr>
          <p:cNvSpPr>
            <a:spLocks noGrp="1"/>
          </p:cNvSpPr>
          <p:nvPr>
            <p:ph type="title"/>
          </p:nvPr>
        </p:nvSpPr>
        <p:spPr>
          <a:xfrm>
            <a:off x="677334" y="609600"/>
            <a:ext cx="8596668" cy="576262"/>
          </a:xfrm>
        </p:spPr>
        <p:txBody>
          <a:bodyPr>
            <a:normAutofit fontScale="90000"/>
          </a:bodyPr>
          <a:lstStyle/>
          <a:p>
            <a:r>
              <a:rPr lang="en-US" dirty="0"/>
              <a:t>Modern Catholic Teaching on Conscience</a:t>
            </a:r>
          </a:p>
        </p:txBody>
      </p:sp>
      <p:sp>
        <p:nvSpPr>
          <p:cNvPr id="3" name="Text Placeholder 2">
            <a:extLst>
              <a:ext uri="{FF2B5EF4-FFF2-40B4-BE49-F238E27FC236}">
                <a16:creationId xmlns:a16="http://schemas.microsoft.com/office/drawing/2014/main" id="{095CC97D-5EBB-D400-A4DC-497C408F2B95}"/>
              </a:ext>
            </a:extLst>
          </p:cNvPr>
          <p:cNvSpPr>
            <a:spLocks noGrp="1"/>
          </p:cNvSpPr>
          <p:nvPr>
            <p:ph type="body" idx="1"/>
          </p:nvPr>
        </p:nvSpPr>
        <p:spPr>
          <a:xfrm>
            <a:off x="677334" y="1665544"/>
            <a:ext cx="2645524" cy="576262"/>
          </a:xfrm>
        </p:spPr>
        <p:txBody>
          <a:bodyPr/>
          <a:lstStyle/>
          <a:p>
            <a:pPr>
              <a:spcBef>
                <a:spcPts val="0"/>
              </a:spcBef>
            </a:pPr>
            <a:r>
              <a:rPr lang="en-US" dirty="0"/>
              <a:t>John XXIII</a:t>
            </a:r>
          </a:p>
          <a:p>
            <a:pPr>
              <a:spcBef>
                <a:spcPts val="0"/>
              </a:spcBef>
            </a:pPr>
            <a:r>
              <a:rPr lang="en-US" dirty="0"/>
              <a:t>Pope 1958-1963</a:t>
            </a:r>
          </a:p>
        </p:txBody>
      </p:sp>
      <p:pic>
        <p:nvPicPr>
          <p:cNvPr id="7" name="Content Placeholder 6">
            <a:extLst>
              <a:ext uri="{FF2B5EF4-FFF2-40B4-BE49-F238E27FC236}">
                <a16:creationId xmlns:a16="http://schemas.microsoft.com/office/drawing/2014/main" id="{B522B42C-1ECE-DA99-66A2-C49512297464}"/>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5000" contrast="10000"/>
                    </a14:imgEffect>
                  </a14:imgLayer>
                </a14:imgProps>
              </a:ext>
            </a:extLst>
          </a:blip>
          <a:srcRect l="15324" t="4851" r="10044"/>
          <a:stretch/>
        </p:blipFill>
        <p:spPr>
          <a:xfrm>
            <a:off x="867332" y="2510362"/>
            <a:ext cx="1965435" cy="3306353"/>
          </a:xfrm>
          <a:prstGeom prst="rect">
            <a:avLst/>
          </a:prstGeom>
        </p:spPr>
      </p:pic>
      <p:sp>
        <p:nvSpPr>
          <p:cNvPr id="5" name="Text Placeholder 4">
            <a:extLst>
              <a:ext uri="{FF2B5EF4-FFF2-40B4-BE49-F238E27FC236}">
                <a16:creationId xmlns:a16="http://schemas.microsoft.com/office/drawing/2014/main" id="{0F3403FB-532E-F6AE-B7D2-F71ECC4A1076}"/>
              </a:ext>
            </a:extLst>
          </p:cNvPr>
          <p:cNvSpPr>
            <a:spLocks noGrp="1"/>
          </p:cNvSpPr>
          <p:nvPr>
            <p:ph type="body" sz="quarter" idx="3"/>
          </p:nvPr>
        </p:nvSpPr>
        <p:spPr>
          <a:xfrm>
            <a:off x="3418610" y="1261136"/>
            <a:ext cx="4185618" cy="576262"/>
          </a:xfrm>
        </p:spPr>
        <p:txBody>
          <a:bodyPr/>
          <a:lstStyle/>
          <a:p>
            <a:r>
              <a:rPr lang="en-US" i="1" dirty="0"/>
              <a:t>Pacem in Terris</a:t>
            </a:r>
            <a:r>
              <a:rPr lang="en-US" dirty="0"/>
              <a:t>, 1963</a:t>
            </a:r>
          </a:p>
        </p:txBody>
      </p:sp>
      <p:sp>
        <p:nvSpPr>
          <p:cNvPr id="6" name="Content Placeholder 5">
            <a:extLst>
              <a:ext uri="{FF2B5EF4-FFF2-40B4-BE49-F238E27FC236}">
                <a16:creationId xmlns:a16="http://schemas.microsoft.com/office/drawing/2014/main" id="{840D8ED9-42FB-F8E7-064A-A43259AD6DC4}"/>
              </a:ext>
            </a:extLst>
          </p:cNvPr>
          <p:cNvSpPr>
            <a:spLocks noGrp="1"/>
          </p:cNvSpPr>
          <p:nvPr>
            <p:ph sz="quarter" idx="4"/>
          </p:nvPr>
        </p:nvSpPr>
        <p:spPr>
          <a:xfrm>
            <a:off x="3322858" y="2104007"/>
            <a:ext cx="6202468" cy="4144393"/>
          </a:xfrm>
        </p:spPr>
        <p:txBody>
          <a:bodyPr>
            <a:normAutofit/>
          </a:bodyPr>
          <a:lstStyle/>
          <a:p>
            <a:r>
              <a:rPr lang="en-US" sz="2800" dirty="0">
                <a:latin typeface="Aptos" panose="020B0004020202020204" pitchFamily="34" charset="0"/>
                <a:ea typeface="Aptos" panose="020B0004020202020204" pitchFamily="34" charset="0"/>
                <a:cs typeface="Times New Roman" panose="02020603050405020304" pitchFamily="18" charset="0"/>
              </a:rPr>
              <a:t>T</a:t>
            </a:r>
            <a:r>
              <a:rPr lang="en-US" sz="2800" dirty="0">
                <a:effectLst/>
                <a:latin typeface="Aptos" panose="020B0004020202020204" pitchFamily="34" charset="0"/>
                <a:ea typeface="Aptos" panose="020B0004020202020204" pitchFamily="34" charset="0"/>
                <a:cs typeface="Times New Roman" panose="02020603050405020304" pitchFamily="18" charset="0"/>
              </a:rPr>
              <a:t>he world's Creator has stamped man's inmost being with an order revealed to man by his conscience; and his conscience insists on his preserving it. </a:t>
            </a:r>
          </a:p>
          <a:p>
            <a:r>
              <a:rPr lang="en-US" sz="2800" dirty="0">
                <a:latin typeface="Aptos" panose="020B0004020202020204" pitchFamily="34" charset="0"/>
                <a:cs typeface="Times New Roman" panose="02020603050405020304" pitchFamily="18" charset="0"/>
              </a:rPr>
              <a:t>The laws of God commands piety, justice, love of neighbor and respect for human dignity</a:t>
            </a:r>
            <a:endParaRPr lang="en-US" sz="2800" dirty="0"/>
          </a:p>
        </p:txBody>
      </p:sp>
    </p:spTree>
    <p:extLst>
      <p:ext uri="{BB962C8B-B14F-4D97-AF65-F5344CB8AC3E}">
        <p14:creationId xmlns:p14="http://schemas.microsoft.com/office/powerpoint/2010/main" val="457078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A8B75-2B95-8AA2-B8C9-A3B6F3014533}"/>
              </a:ext>
            </a:extLst>
          </p:cNvPr>
          <p:cNvSpPr>
            <a:spLocks noGrp="1"/>
          </p:cNvSpPr>
          <p:nvPr>
            <p:ph type="title"/>
          </p:nvPr>
        </p:nvSpPr>
        <p:spPr>
          <a:xfrm>
            <a:off x="677334" y="568915"/>
            <a:ext cx="8596668" cy="777248"/>
          </a:xfrm>
        </p:spPr>
        <p:txBody>
          <a:bodyPr/>
          <a:lstStyle/>
          <a:p>
            <a:r>
              <a:rPr lang="en-US" dirty="0"/>
              <a:t>Modern Catholic Teaching on Conscience</a:t>
            </a:r>
          </a:p>
        </p:txBody>
      </p:sp>
      <p:sp>
        <p:nvSpPr>
          <p:cNvPr id="5" name="Text Placeholder 4">
            <a:extLst>
              <a:ext uri="{FF2B5EF4-FFF2-40B4-BE49-F238E27FC236}">
                <a16:creationId xmlns:a16="http://schemas.microsoft.com/office/drawing/2014/main" id="{7C79C93E-3A34-E75E-35E7-E584CCA80106}"/>
              </a:ext>
            </a:extLst>
          </p:cNvPr>
          <p:cNvSpPr>
            <a:spLocks noGrp="1"/>
          </p:cNvSpPr>
          <p:nvPr>
            <p:ph type="body" idx="1"/>
          </p:nvPr>
        </p:nvSpPr>
        <p:spPr>
          <a:xfrm>
            <a:off x="561116" y="1851032"/>
            <a:ext cx="4185623" cy="576262"/>
          </a:xfrm>
        </p:spPr>
        <p:txBody>
          <a:bodyPr/>
          <a:lstStyle/>
          <a:p>
            <a:pPr>
              <a:spcBef>
                <a:spcPts val="0"/>
              </a:spcBef>
            </a:pPr>
            <a:r>
              <a:rPr lang="en-US" dirty="0"/>
              <a:t>Paul VI</a:t>
            </a:r>
          </a:p>
          <a:p>
            <a:pPr>
              <a:spcBef>
                <a:spcPts val="0"/>
              </a:spcBef>
            </a:pPr>
            <a:r>
              <a:rPr lang="en-US" dirty="0"/>
              <a:t>Pope 1963-1978</a:t>
            </a:r>
          </a:p>
        </p:txBody>
      </p:sp>
      <p:pic>
        <p:nvPicPr>
          <p:cNvPr id="8" name="Content Placeholder 7">
            <a:extLst>
              <a:ext uri="{FF2B5EF4-FFF2-40B4-BE49-F238E27FC236}">
                <a16:creationId xmlns:a16="http://schemas.microsoft.com/office/drawing/2014/main" id="{1EC99344-5353-2195-9892-6360F0E5E3A8}"/>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15000" contrast="10000"/>
                    </a14:imgEffect>
                  </a14:imgLayer>
                </a14:imgProps>
              </a:ext>
            </a:extLst>
          </a:blip>
          <a:srcRect l="19707" t="10864" r="9831" b="28575"/>
          <a:stretch/>
        </p:blipFill>
        <p:spPr>
          <a:xfrm>
            <a:off x="677334" y="2569304"/>
            <a:ext cx="2130831" cy="2390473"/>
          </a:xfrm>
          <a:prstGeom prst="rect">
            <a:avLst/>
          </a:prstGeom>
        </p:spPr>
      </p:pic>
      <p:sp>
        <p:nvSpPr>
          <p:cNvPr id="7" name="Text Placeholder 6">
            <a:extLst>
              <a:ext uri="{FF2B5EF4-FFF2-40B4-BE49-F238E27FC236}">
                <a16:creationId xmlns:a16="http://schemas.microsoft.com/office/drawing/2014/main" id="{A943CA3D-282F-BC04-FA58-334EFAEC7844}"/>
              </a:ext>
            </a:extLst>
          </p:cNvPr>
          <p:cNvSpPr>
            <a:spLocks noGrp="1"/>
          </p:cNvSpPr>
          <p:nvPr>
            <p:ph type="body" sz="quarter" idx="3"/>
          </p:nvPr>
        </p:nvSpPr>
        <p:spPr>
          <a:xfrm>
            <a:off x="3193634" y="1584721"/>
            <a:ext cx="4185618" cy="485172"/>
          </a:xfrm>
        </p:spPr>
        <p:txBody>
          <a:bodyPr/>
          <a:lstStyle/>
          <a:p>
            <a:r>
              <a:rPr lang="en-US" i="1" dirty="0"/>
              <a:t>Dignitatis Humanae, 1965</a:t>
            </a:r>
          </a:p>
        </p:txBody>
      </p:sp>
      <p:sp>
        <p:nvSpPr>
          <p:cNvPr id="4" name="Content Placeholder 3">
            <a:extLst>
              <a:ext uri="{FF2B5EF4-FFF2-40B4-BE49-F238E27FC236}">
                <a16:creationId xmlns:a16="http://schemas.microsoft.com/office/drawing/2014/main" id="{B797E5B5-B2D1-8CE1-F1F9-376A689F935A}"/>
              </a:ext>
            </a:extLst>
          </p:cNvPr>
          <p:cNvSpPr>
            <a:spLocks noGrp="1"/>
          </p:cNvSpPr>
          <p:nvPr>
            <p:ph sz="quarter" idx="4"/>
          </p:nvPr>
        </p:nvSpPr>
        <p:spPr>
          <a:xfrm>
            <a:off x="3044323" y="2157480"/>
            <a:ext cx="6977952" cy="4512441"/>
          </a:xfrm>
        </p:spPr>
        <p:txBody>
          <a:bodyPr>
            <a:noAutofit/>
          </a:bodyPr>
          <a:lstStyle/>
          <a:p>
            <a:pPr>
              <a:buFont typeface="Wingdings" panose="05000000000000000000" pitchFamily="2" charset="2"/>
              <a:buChar char="v"/>
            </a:pPr>
            <a:r>
              <a:rPr lang="en-US" sz="2200" b="0" i="0" dirty="0">
                <a:solidFill>
                  <a:srgbClr val="000000"/>
                </a:solidFill>
                <a:effectLst/>
                <a:latin typeface="Tahoma" panose="020B0604030504040204" pitchFamily="34" charset="0"/>
              </a:rPr>
              <a:t>The human person has a right to religious freedom.</a:t>
            </a:r>
          </a:p>
          <a:p>
            <a:pPr>
              <a:buFont typeface="Wingdings" panose="05000000000000000000" pitchFamily="2" charset="2"/>
              <a:buChar char="v"/>
            </a:pPr>
            <a:r>
              <a:rPr lang="en-US" sz="2200" b="0" i="0" dirty="0">
                <a:solidFill>
                  <a:srgbClr val="000000"/>
                </a:solidFill>
                <a:effectLst/>
                <a:latin typeface="Tahoma" panose="020B0604030504040204" pitchFamily="34" charset="0"/>
              </a:rPr>
              <a:t>All men are to be immune from coercion on the part of individuals or of social groups and of any human power, in such wise that no one is to be forced to act in a manner contrary to his own beliefs…</a:t>
            </a:r>
          </a:p>
          <a:p>
            <a:pPr>
              <a:buFont typeface="Wingdings" panose="05000000000000000000" pitchFamily="2" charset="2"/>
              <a:buChar char="v"/>
            </a:pPr>
            <a:r>
              <a:rPr lang="en-US" sz="2200" b="0" i="0" dirty="0">
                <a:solidFill>
                  <a:srgbClr val="000000"/>
                </a:solidFill>
                <a:effectLst/>
                <a:latin typeface="Tahoma" panose="020B0604030504040204" pitchFamily="34" charset="0"/>
              </a:rPr>
              <a:t>The right to religious freedom has its foundation in the very dignity of the human person as this dignity is known through the revealed word of God and by reason itself.</a:t>
            </a:r>
          </a:p>
          <a:p>
            <a:pPr>
              <a:buFont typeface="Wingdings" panose="05000000000000000000" pitchFamily="2" charset="2"/>
              <a:buChar char="v"/>
            </a:pPr>
            <a:r>
              <a:rPr lang="en-US" sz="2200" b="0" i="0" dirty="0">
                <a:solidFill>
                  <a:srgbClr val="000000"/>
                </a:solidFill>
                <a:effectLst/>
                <a:latin typeface="Tahoma" panose="020B0604030504040204" pitchFamily="34" charset="0"/>
              </a:rPr>
              <a:t>The right to religious freedom is a civil right</a:t>
            </a:r>
            <a:endParaRPr lang="en-US" sz="2200" dirty="0"/>
          </a:p>
        </p:txBody>
      </p:sp>
    </p:spTree>
    <p:extLst>
      <p:ext uri="{BB962C8B-B14F-4D97-AF65-F5344CB8AC3E}">
        <p14:creationId xmlns:p14="http://schemas.microsoft.com/office/powerpoint/2010/main" val="1488727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6FED-EAFC-4163-FBBB-E056DB3D932E}"/>
              </a:ext>
            </a:extLst>
          </p:cNvPr>
          <p:cNvSpPr>
            <a:spLocks noGrp="1"/>
          </p:cNvSpPr>
          <p:nvPr>
            <p:ph type="title"/>
          </p:nvPr>
        </p:nvSpPr>
        <p:spPr>
          <a:xfrm>
            <a:off x="677334" y="609600"/>
            <a:ext cx="8596668" cy="675861"/>
          </a:xfrm>
        </p:spPr>
        <p:txBody>
          <a:bodyPr/>
          <a:lstStyle/>
          <a:p>
            <a:r>
              <a:rPr lang="en-US" dirty="0"/>
              <a:t>Modern Catholic Teaching on Conscience</a:t>
            </a:r>
          </a:p>
        </p:txBody>
      </p:sp>
      <p:sp>
        <p:nvSpPr>
          <p:cNvPr id="3" name="Text Placeholder 2">
            <a:extLst>
              <a:ext uri="{FF2B5EF4-FFF2-40B4-BE49-F238E27FC236}">
                <a16:creationId xmlns:a16="http://schemas.microsoft.com/office/drawing/2014/main" id="{AD7DB438-E997-D5C6-29CF-B6B2F676FB7C}"/>
              </a:ext>
            </a:extLst>
          </p:cNvPr>
          <p:cNvSpPr>
            <a:spLocks noGrp="1"/>
          </p:cNvSpPr>
          <p:nvPr>
            <p:ph type="body" idx="1"/>
          </p:nvPr>
        </p:nvSpPr>
        <p:spPr>
          <a:xfrm>
            <a:off x="675788" y="1723024"/>
            <a:ext cx="4185623" cy="576262"/>
          </a:xfrm>
        </p:spPr>
        <p:txBody>
          <a:bodyPr/>
          <a:lstStyle/>
          <a:p>
            <a:pPr>
              <a:spcBef>
                <a:spcPts val="0"/>
              </a:spcBef>
            </a:pPr>
            <a:r>
              <a:rPr lang="en-US" dirty="0"/>
              <a:t>John Paul II</a:t>
            </a:r>
          </a:p>
          <a:p>
            <a:pPr>
              <a:spcBef>
                <a:spcPts val="0"/>
              </a:spcBef>
            </a:pPr>
            <a:r>
              <a:rPr lang="en-US" dirty="0"/>
              <a:t>Pope 1978-2005</a:t>
            </a:r>
          </a:p>
        </p:txBody>
      </p:sp>
      <p:pic>
        <p:nvPicPr>
          <p:cNvPr id="7" name="Content Placeholder 6">
            <a:extLst>
              <a:ext uri="{FF2B5EF4-FFF2-40B4-BE49-F238E27FC236}">
                <a16:creationId xmlns:a16="http://schemas.microsoft.com/office/drawing/2014/main" id="{9DFA8C52-02D0-5414-BE07-202CAFC49E40}"/>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5000" contrast="10000"/>
                    </a14:imgEffect>
                  </a14:imgLayer>
                </a14:imgProps>
              </a:ext>
            </a:extLst>
          </a:blip>
          <a:stretch>
            <a:fillRect/>
          </a:stretch>
        </p:blipFill>
        <p:spPr>
          <a:xfrm>
            <a:off x="797159" y="2449114"/>
            <a:ext cx="2220100" cy="3305175"/>
          </a:xfrm>
          <a:prstGeom prst="rect">
            <a:avLst/>
          </a:prstGeom>
        </p:spPr>
      </p:pic>
      <p:sp>
        <p:nvSpPr>
          <p:cNvPr id="5" name="Text Placeholder 4">
            <a:extLst>
              <a:ext uri="{FF2B5EF4-FFF2-40B4-BE49-F238E27FC236}">
                <a16:creationId xmlns:a16="http://schemas.microsoft.com/office/drawing/2014/main" id="{7A556F0D-509B-FF61-46DE-355CAF530FF2}"/>
              </a:ext>
            </a:extLst>
          </p:cNvPr>
          <p:cNvSpPr>
            <a:spLocks noGrp="1"/>
          </p:cNvSpPr>
          <p:nvPr>
            <p:ph type="body" sz="quarter" idx="3"/>
          </p:nvPr>
        </p:nvSpPr>
        <p:spPr>
          <a:xfrm>
            <a:off x="3356972" y="1390733"/>
            <a:ext cx="4185618" cy="576262"/>
          </a:xfrm>
        </p:spPr>
        <p:txBody>
          <a:bodyPr/>
          <a:lstStyle/>
          <a:p>
            <a:r>
              <a:rPr lang="en-US" sz="2400" i="1" dirty="0">
                <a:effectLst/>
                <a:latin typeface="Aptos" panose="020B0004020202020204" pitchFamily="34" charset="0"/>
                <a:ea typeface="Aptos" panose="020B0004020202020204" pitchFamily="34" charset="0"/>
                <a:cs typeface="Times New Roman" panose="02020603050405020304" pitchFamily="18" charset="0"/>
              </a:rPr>
              <a:t>Veritatis Splendor</a:t>
            </a:r>
            <a:r>
              <a:rPr lang="en-US" sz="2400" dirty="0">
                <a:effectLst/>
                <a:latin typeface="Aptos" panose="020B0004020202020204" pitchFamily="34" charset="0"/>
                <a:ea typeface="Aptos" panose="020B0004020202020204" pitchFamily="34" charset="0"/>
                <a:cs typeface="Times New Roman" panose="02020603050405020304" pitchFamily="18" charset="0"/>
              </a:rPr>
              <a:t>, 1993 </a:t>
            </a:r>
            <a:endParaRPr lang="en-US" dirty="0"/>
          </a:p>
        </p:txBody>
      </p:sp>
      <p:sp>
        <p:nvSpPr>
          <p:cNvPr id="6" name="Content Placeholder 5">
            <a:extLst>
              <a:ext uri="{FF2B5EF4-FFF2-40B4-BE49-F238E27FC236}">
                <a16:creationId xmlns:a16="http://schemas.microsoft.com/office/drawing/2014/main" id="{682F14C4-6EA5-4FFA-D237-E8C44F76ECAF}"/>
              </a:ext>
            </a:extLst>
          </p:cNvPr>
          <p:cNvSpPr>
            <a:spLocks noGrp="1"/>
          </p:cNvSpPr>
          <p:nvPr>
            <p:ph sz="quarter" idx="4"/>
          </p:nvPr>
        </p:nvSpPr>
        <p:spPr>
          <a:xfrm>
            <a:off x="3151048" y="2063135"/>
            <a:ext cx="6122954" cy="4185266"/>
          </a:xfrm>
        </p:spPr>
        <p:txBody>
          <a:bodyPr>
            <a:normAutofit lnSpcReduction="10000"/>
          </a:bodyPr>
          <a:lstStyle/>
          <a:p>
            <a:r>
              <a:rPr lang="en-US" sz="2400" dirty="0"/>
              <a:t>Conscience may be a complex matter but does not mean morality is relative.</a:t>
            </a:r>
          </a:p>
          <a:p>
            <a:r>
              <a:rPr lang="en-US" sz="2400" dirty="0"/>
              <a:t>Conscience is </a:t>
            </a:r>
            <a:r>
              <a:rPr lang="en-US" sz="2400" dirty="0">
                <a:effectLst/>
                <a:latin typeface="Aptos" panose="020B0004020202020204" pitchFamily="34" charset="0"/>
                <a:ea typeface="Aptos" panose="020B0004020202020204" pitchFamily="34" charset="0"/>
                <a:cs typeface="Times New Roman" panose="02020603050405020304" pitchFamily="18" charset="0"/>
              </a:rPr>
              <a:t>"the sanctuary of man, where he is alone with God whose voice echoes within him…” It is the dialogue “of God and man.”</a:t>
            </a:r>
          </a:p>
          <a:p>
            <a:r>
              <a:rPr lang="en-US" sz="2400" dirty="0">
                <a:effectLst/>
                <a:latin typeface="Aptos" panose="020B0004020202020204" pitchFamily="34" charset="0"/>
                <a:ea typeface="Aptos" panose="020B0004020202020204" pitchFamily="34" charset="0"/>
                <a:cs typeface="Times New Roman" panose="02020603050405020304" pitchFamily="18" charset="0"/>
              </a:rPr>
              <a:t>The ultimate truth that mankind is created in God’s image and for a sacred purpose must direct political activity, for without these values, democracy </a:t>
            </a:r>
            <a:r>
              <a:rPr lang="en-US" sz="2400" dirty="0">
                <a:latin typeface="Aptos" panose="020B0004020202020204" pitchFamily="34" charset="0"/>
                <a:ea typeface="Aptos" panose="020B0004020202020204" pitchFamily="34" charset="0"/>
                <a:cs typeface="Times New Roman" panose="02020603050405020304" pitchFamily="18" charset="0"/>
              </a:rPr>
              <a:t>becomes an agent of totalitarianism.</a:t>
            </a:r>
            <a:endParaRPr lang="en-US" sz="2400" dirty="0"/>
          </a:p>
        </p:txBody>
      </p:sp>
    </p:spTree>
    <p:extLst>
      <p:ext uri="{BB962C8B-B14F-4D97-AF65-F5344CB8AC3E}">
        <p14:creationId xmlns:p14="http://schemas.microsoft.com/office/powerpoint/2010/main" val="1174635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A48A0-C5D0-2022-661E-0CF5FDDEDD56}"/>
              </a:ext>
            </a:extLst>
          </p:cNvPr>
          <p:cNvSpPr>
            <a:spLocks noGrp="1"/>
          </p:cNvSpPr>
          <p:nvPr>
            <p:ph type="title"/>
          </p:nvPr>
        </p:nvSpPr>
        <p:spPr>
          <a:xfrm>
            <a:off x="502138" y="434781"/>
            <a:ext cx="8718457" cy="755374"/>
          </a:xfrm>
        </p:spPr>
        <p:txBody>
          <a:bodyPr/>
          <a:lstStyle/>
          <a:p>
            <a:r>
              <a:rPr lang="en-US" dirty="0"/>
              <a:t>Modern Catholic Teachings on Conscience</a:t>
            </a:r>
          </a:p>
        </p:txBody>
      </p:sp>
      <p:sp>
        <p:nvSpPr>
          <p:cNvPr id="3" name="Text Placeholder 2">
            <a:extLst>
              <a:ext uri="{FF2B5EF4-FFF2-40B4-BE49-F238E27FC236}">
                <a16:creationId xmlns:a16="http://schemas.microsoft.com/office/drawing/2014/main" id="{83F0C815-2C28-AA2A-62CC-D63DB27AE583}"/>
              </a:ext>
            </a:extLst>
          </p:cNvPr>
          <p:cNvSpPr>
            <a:spLocks noGrp="1"/>
          </p:cNvSpPr>
          <p:nvPr>
            <p:ph type="body" idx="1"/>
          </p:nvPr>
        </p:nvSpPr>
        <p:spPr>
          <a:xfrm>
            <a:off x="675744" y="1584721"/>
            <a:ext cx="4185623" cy="576262"/>
          </a:xfrm>
        </p:spPr>
        <p:txBody>
          <a:bodyPr/>
          <a:lstStyle/>
          <a:p>
            <a:pPr>
              <a:spcBef>
                <a:spcPts val="0"/>
              </a:spcBef>
            </a:pPr>
            <a:r>
              <a:rPr lang="en-US" dirty="0"/>
              <a:t>Francis</a:t>
            </a:r>
          </a:p>
          <a:p>
            <a:pPr>
              <a:spcBef>
                <a:spcPts val="0"/>
              </a:spcBef>
            </a:pPr>
            <a:r>
              <a:rPr lang="en-US" dirty="0"/>
              <a:t>Pope 2013-2025</a:t>
            </a:r>
          </a:p>
        </p:txBody>
      </p:sp>
      <p:pic>
        <p:nvPicPr>
          <p:cNvPr id="7" name="Content Placeholder 6">
            <a:extLst>
              <a:ext uri="{FF2B5EF4-FFF2-40B4-BE49-F238E27FC236}">
                <a16:creationId xmlns:a16="http://schemas.microsoft.com/office/drawing/2014/main" id="{88E88195-3480-4640-D362-D44033E778E5}"/>
              </a:ext>
            </a:extLst>
          </p:cNvPr>
          <p:cNvPicPr>
            <a:picLocks noGrp="1" noChangeAspect="1"/>
          </p:cNvPicPr>
          <p:nvPr>
            <p:ph sz="half" idx="2"/>
          </p:nvPr>
        </p:nvPicPr>
        <p:blipFill>
          <a:blip r:embed="rId2"/>
          <a:srcRect l="18140" r="27740" b="18996"/>
          <a:stretch/>
        </p:blipFill>
        <p:spPr>
          <a:xfrm>
            <a:off x="675744" y="2311813"/>
            <a:ext cx="2120619" cy="2424995"/>
          </a:xfrm>
          <a:prstGeom prst="rect">
            <a:avLst/>
          </a:prstGeom>
        </p:spPr>
      </p:pic>
      <p:sp>
        <p:nvSpPr>
          <p:cNvPr id="5" name="Text Placeholder 4">
            <a:extLst>
              <a:ext uri="{FF2B5EF4-FFF2-40B4-BE49-F238E27FC236}">
                <a16:creationId xmlns:a16="http://schemas.microsoft.com/office/drawing/2014/main" id="{2BB1461A-AA25-BD56-DD1F-DD0887FB0B71}"/>
              </a:ext>
            </a:extLst>
          </p:cNvPr>
          <p:cNvSpPr>
            <a:spLocks noGrp="1"/>
          </p:cNvSpPr>
          <p:nvPr>
            <p:ph type="body" sz="quarter" idx="3"/>
          </p:nvPr>
        </p:nvSpPr>
        <p:spPr>
          <a:xfrm>
            <a:off x="3145017" y="1190155"/>
            <a:ext cx="4185618" cy="576262"/>
          </a:xfrm>
        </p:spPr>
        <p:txBody>
          <a:bodyPr/>
          <a:lstStyle/>
          <a:p>
            <a:r>
              <a:rPr lang="en-US" i="1" dirty="0"/>
              <a:t>Amorous Laetitia</a:t>
            </a:r>
            <a:r>
              <a:rPr lang="en-US" dirty="0"/>
              <a:t>, 2016</a:t>
            </a:r>
          </a:p>
        </p:txBody>
      </p:sp>
      <p:sp>
        <p:nvSpPr>
          <p:cNvPr id="6" name="Content Placeholder 5">
            <a:extLst>
              <a:ext uri="{FF2B5EF4-FFF2-40B4-BE49-F238E27FC236}">
                <a16:creationId xmlns:a16="http://schemas.microsoft.com/office/drawing/2014/main" id="{2D9EF9DC-79E6-080D-5C4D-0BA9C26FEBB6}"/>
              </a:ext>
            </a:extLst>
          </p:cNvPr>
          <p:cNvSpPr>
            <a:spLocks noGrp="1"/>
          </p:cNvSpPr>
          <p:nvPr>
            <p:ph sz="quarter" idx="4"/>
          </p:nvPr>
        </p:nvSpPr>
        <p:spPr>
          <a:xfrm>
            <a:off x="2987749" y="1916306"/>
            <a:ext cx="6475228" cy="4569553"/>
          </a:xfrm>
        </p:spPr>
        <p:txBody>
          <a:bodyPr>
            <a:noAutofit/>
          </a:bodyPr>
          <a:lstStyle/>
          <a:p>
            <a:r>
              <a:rPr lang="en-US" sz="2200" dirty="0"/>
              <a:t>We must “make room for the consciences of the faithful, who very often respond as best they can to the Gospel amid their limitations…”</a:t>
            </a:r>
          </a:p>
          <a:p>
            <a:r>
              <a:rPr lang="en-US" sz="2200" dirty="0"/>
              <a:t>“We have been called to form consciences, not to replace them.”</a:t>
            </a:r>
          </a:p>
          <a:p>
            <a:r>
              <a:rPr lang="en-US" sz="2200" dirty="0"/>
              <a:t>Our conscience is vulnerable to attractive and powerful ideas that are oppositional to our good and the good of others</a:t>
            </a:r>
          </a:p>
          <a:p>
            <a:r>
              <a:rPr lang="en-US" sz="2200" dirty="0"/>
              <a:t>Education must illuminate how ethical habits of mind and action are beneficial to the one who has these habits</a:t>
            </a:r>
          </a:p>
        </p:txBody>
      </p:sp>
    </p:spTree>
    <p:extLst>
      <p:ext uri="{BB962C8B-B14F-4D97-AF65-F5344CB8AC3E}">
        <p14:creationId xmlns:p14="http://schemas.microsoft.com/office/powerpoint/2010/main" val="548318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826F76-FC86-0682-8061-731354EFFE6C}"/>
              </a:ext>
            </a:extLst>
          </p:cNvPr>
          <p:cNvSpPr>
            <a:spLocks noGrp="1"/>
          </p:cNvSpPr>
          <p:nvPr>
            <p:ph type="title"/>
          </p:nvPr>
        </p:nvSpPr>
        <p:spPr>
          <a:xfrm>
            <a:off x="677334" y="609600"/>
            <a:ext cx="8881336" cy="1235263"/>
          </a:xfrm>
        </p:spPr>
        <p:txBody>
          <a:bodyPr/>
          <a:lstStyle/>
          <a:p>
            <a:r>
              <a:rPr kumimoji="0" lang="en-US" sz="3200" b="0" i="0" u="none" strike="noStrike" kern="1200" cap="none" spc="0" normalizeH="0" baseline="0" noProof="0" dirty="0">
                <a:ln>
                  <a:noFill/>
                </a:ln>
                <a:effectLst/>
                <a:uLnTx/>
                <a:uFillTx/>
                <a:latin typeface="Trebuchet MS" panose="020B0603020202020204"/>
                <a:ea typeface="+mj-ea"/>
                <a:cs typeface="+mj-cs"/>
              </a:rPr>
              <a:t>Challenges to the Integrity of Our Conscience: Telling the Truth</a:t>
            </a:r>
            <a:endParaRPr lang="en-US" dirty="0"/>
          </a:p>
        </p:txBody>
      </p:sp>
      <p:sp>
        <p:nvSpPr>
          <p:cNvPr id="5" name="Content Placeholder 4">
            <a:extLst>
              <a:ext uri="{FF2B5EF4-FFF2-40B4-BE49-F238E27FC236}">
                <a16:creationId xmlns:a16="http://schemas.microsoft.com/office/drawing/2014/main" id="{4156241A-2716-76DF-B8DA-06A938713005}"/>
              </a:ext>
            </a:extLst>
          </p:cNvPr>
          <p:cNvSpPr>
            <a:spLocks noGrp="1"/>
          </p:cNvSpPr>
          <p:nvPr>
            <p:ph sz="half" idx="1"/>
          </p:nvPr>
        </p:nvSpPr>
        <p:spPr>
          <a:xfrm>
            <a:off x="677334" y="1930400"/>
            <a:ext cx="4184035" cy="4395972"/>
          </a:xfrm>
        </p:spPr>
        <p:txBody>
          <a:bodyPr>
            <a:normAutofit/>
          </a:bodyPr>
          <a:lstStyle/>
          <a:p>
            <a:pPr marL="342900" marR="0" lvl="0" indent="-342900" algn="l" defTabSz="457200" rtl="0" eaLnBrk="1" fontAlgn="auto" latinLnBrk="0" hangingPunct="1">
              <a:lnSpc>
                <a:spcPct val="100000"/>
              </a:lnSpc>
              <a:spcBef>
                <a:spcPts val="1000"/>
              </a:spcBef>
              <a:spcAft>
                <a:spcPts val="0"/>
              </a:spcAft>
              <a:buClr>
                <a:srgbClr val="A5A759"/>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Without honesty about our conditions, our conscience is vulnerable to lies about how and why people are suffering</a:t>
            </a:r>
          </a:p>
          <a:p>
            <a:pPr marL="342900" marR="0" lvl="0" indent="-342900" algn="l" defTabSz="457200" rtl="0" eaLnBrk="1" fontAlgn="auto" latinLnBrk="0" hangingPunct="1">
              <a:lnSpc>
                <a:spcPct val="100000"/>
              </a:lnSpc>
              <a:spcBef>
                <a:spcPts val="1000"/>
              </a:spcBef>
              <a:spcAft>
                <a:spcPts val="0"/>
              </a:spcAft>
              <a:buClr>
                <a:srgbClr val="A5A759"/>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Without examining our role in the perpetuation of injustice, we limit what God has to say to our conscience</a:t>
            </a:r>
            <a:endParaRPr lang="en-US" dirty="0"/>
          </a:p>
        </p:txBody>
      </p:sp>
      <p:pic>
        <p:nvPicPr>
          <p:cNvPr id="7" name="Content Placeholder 6">
            <a:extLst>
              <a:ext uri="{FF2B5EF4-FFF2-40B4-BE49-F238E27FC236}">
                <a16:creationId xmlns:a16="http://schemas.microsoft.com/office/drawing/2014/main" id="{4FBB26B1-36EE-019D-7BE5-7B270D668DD2}"/>
              </a:ext>
            </a:extLst>
          </p:cNvPr>
          <p:cNvPicPr>
            <a:picLocks noGrp="1" noChangeAspect="1"/>
          </p:cNvPicPr>
          <p:nvPr>
            <p:ph sz="half" idx="2"/>
          </p:nvPr>
        </p:nvPicPr>
        <p:blipFill>
          <a:blip r:embed="rId2"/>
          <a:stretch>
            <a:fillRect/>
          </a:stretch>
        </p:blipFill>
        <p:spPr>
          <a:xfrm>
            <a:off x="4725555" y="2913599"/>
            <a:ext cx="4041998" cy="3334801"/>
          </a:xfrm>
          <a:prstGeom prst="rect">
            <a:avLst/>
          </a:prstGeom>
        </p:spPr>
      </p:pic>
      <p:pic>
        <p:nvPicPr>
          <p:cNvPr id="8" name="Picture 7">
            <a:extLst>
              <a:ext uri="{FF2B5EF4-FFF2-40B4-BE49-F238E27FC236}">
                <a16:creationId xmlns:a16="http://schemas.microsoft.com/office/drawing/2014/main" id="{DCD2B410-92E9-A15C-FC1E-23BBD83984D9}"/>
              </a:ext>
            </a:extLst>
          </p:cNvPr>
          <p:cNvPicPr>
            <a:picLocks noChangeAspect="1"/>
          </p:cNvPicPr>
          <p:nvPr/>
        </p:nvPicPr>
        <p:blipFill>
          <a:blip r:embed="rId3"/>
          <a:stretch>
            <a:fillRect/>
          </a:stretch>
        </p:blipFill>
        <p:spPr>
          <a:xfrm>
            <a:off x="8622936" y="3608788"/>
            <a:ext cx="1310754" cy="2103302"/>
          </a:xfrm>
          <a:prstGeom prst="rect">
            <a:avLst/>
          </a:prstGeom>
        </p:spPr>
      </p:pic>
      <p:pic>
        <p:nvPicPr>
          <p:cNvPr id="9" name="Picture 8">
            <a:extLst>
              <a:ext uri="{FF2B5EF4-FFF2-40B4-BE49-F238E27FC236}">
                <a16:creationId xmlns:a16="http://schemas.microsoft.com/office/drawing/2014/main" id="{92F35C4C-6814-B9D7-5D35-EE6FEA62BAE8}"/>
              </a:ext>
            </a:extLst>
          </p:cNvPr>
          <p:cNvPicPr>
            <a:picLocks noChangeAspect="1"/>
          </p:cNvPicPr>
          <p:nvPr/>
        </p:nvPicPr>
        <p:blipFill>
          <a:blip r:embed="rId4"/>
          <a:stretch>
            <a:fillRect/>
          </a:stretch>
        </p:blipFill>
        <p:spPr>
          <a:xfrm>
            <a:off x="4945473" y="1652695"/>
            <a:ext cx="1835055" cy="1414395"/>
          </a:xfrm>
          <a:prstGeom prst="rect">
            <a:avLst/>
          </a:prstGeom>
        </p:spPr>
      </p:pic>
      <p:pic>
        <p:nvPicPr>
          <p:cNvPr id="10" name="Picture 9">
            <a:extLst>
              <a:ext uri="{FF2B5EF4-FFF2-40B4-BE49-F238E27FC236}">
                <a16:creationId xmlns:a16="http://schemas.microsoft.com/office/drawing/2014/main" id="{AA8B336A-A40B-6F97-22A1-B891B6787DEC}"/>
              </a:ext>
            </a:extLst>
          </p:cNvPr>
          <p:cNvPicPr>
            <a:picLocks noChangeAspect="1"/>
          </p:cNvPicPr>
          <p:nvPr/>
        </p:nvPicPr>
        <p:blipFill>
          <a:blip r:embed="rId5"/>
          <a:stretch>
            <a:fillRect/>
          </a:stretch>
        </p:blipFill>
        <p:spPr>
          <a:xfrm>
            <a:off x="6864632" y="1326228"/>
            <a:ext cx="1956986" cy="1501834"/>
          </a:xfrm>
          <a:prstGeom prst="rect">
            <a:avLst/>
          </a:prstGeom>
        </p:spPr>
      </p:pic>
      <p:pic>
        <p:nvPicPr>
          <p:cNvPr id="11" name="Picture 10">
            <a:extLst>
              <a:ext uri="{FF2B5EF4-FFF2-40B4-BE49-F238E27FC236}">
                <a16:creationId xmlns:a16="http://schemas.microsoft.com/office/drawing/2014/main" id="{4B3F1E16-4E23-0C40-2C75-E740DD4D5195}"/>
              </a:ext>
            </a:extLst>
          </p:cNvPr>
          <p:cNvPicPr>
            <a:picLocks noChangeAspect="1"/>
          </p:cNvPicPr>
          <p:nvPr/>
        </p:nvPicPr>
        <p:blipFill>
          <a:blip r:embed="rId6"/>
          <a:stretch>
            <a:fillRect/>
          </a:stretch>
        </p:blipFill>
        <p:spPr>
          <a:xfrm>
            <a:off x="8638559" y="1930400"/>
            <a:ext cx="1774090" cy="1347333"/>
          </a:xfrm>
          <a:prstGeom prst="rect">
            <a:avLst/>
          </a:prstGeom>
        </p:spPr>
      </p:pic>
      <p:pic>
        <p:nvPicPr>
          <p:cNvPr id="12" name="Picture 11">
            <a:extLst>
              <a:ext uri="{FF2B5EF4-FFF2-40B4-BE49-F238E27FC236}">
                <a16:creationId xmlns:a16="http://schemas.microsoft.com/office/drawing/2014/main" id="{9EDF3B4D-3CD0-357F-2292-8D732FCCAF4F}"/>
              </a:ext>
            </a:extLst>
          </p:cNvPr>
          <p:cNvPicPr>
            <a:picLocks noChangeAspect="1"/>
          </p:cNvPicPr>
          <p:nvPr/>
        </p:nvPicPr>
        <p:blipFill>
          <a:blip r:embed="rId7"/>
          <a:stretch>
            <a:fillRect/>
          </a:stretch>
        </p:blipFill>
        <p:spPr>
          <a:xfrm>
            <a:off x="9558670" y="3041824"/>
            <a:ext cx="2267909" cy="1085182"/>
          </a:xfrm>
          <a:prstGeom prst="rect">
            <a:avLst/>
          </a:prstGeom>
        </p:spPr>
      </p:pic>
    </p:spTree>
    <p:extLst>
      <p:ext uri="{BB962C8B-B14F-4D97-AF65-F5344CB8AC3E}">
        <p14:creationId xmlns:p14="http://schemas.microsoft.com/office/powerpoint/2010/main" val="3326518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C529-44CA-D6E0-3BD1-BCD88B709BD1}"/>
              </a:ext>
            </a:extLst>
          </p:cNvPr>
          <p:cNvSpPr>
            <a:spLocks noGrp="1"/>
          </p:cNvSpPr>
          <p:nvPr>
            <p:ph type="title"/>
          </p:nvPr>
        </p:nvSpPr>
        <p:spPr>
          <a:xfrm>
            <a:off x="677336" y="482009"/>
            <a:ext cx="8596668" cy="1320800"/>
          </a:xfrm>
        </p:spPr>
        <p:txBody>
          <a:bodyPr/>
          <a:lstStyle/>
          <a:p>
            <a:r>
              <a:rPr lang="en-US" dirty="0"/>
              <a:t>Challenges to the Integrity of Our Conscience: Hopelessness</a:t>
            </a:r>
          </a:p>
        </p:txBody>
      </p:sp>
      <p:sp>
        <p:nvSpPr>
          <p:cNvPr id="3" name="Content Placeholder 2">
            <a:extLst>
              <a:ext uri="{FF2B5EF4-FFF2-40B4-BE49-F238E27FC236}">
                <a16:creationId xmlns:a16="http://schemas.microsoft.com/office/drawing/2014/main" id="{8DF60839-1D7A-FE40-7EE8-345EF8186B95}"/>
              </a:ext>
            </a:extLst>
          </p:cNvPr>
          <p:cNvSpPr>
            <a:spLocks noGrp="1"/>
          </p:cNvSpPr>
          <p:nvPr>
            <p:ph sz="half" idx="1"/>
          </p:nvPr>
        </p:nvSpPr>
        <p:spPr>
          <a:xfrm>
            <a:off x="592273" y="1932580"/>
            <a:ext cx="4011625" cy="4574546"/>
          </a:xfrm>
        </p:spPr>
        <p:txBody>
          <a:bodyPr>
            <a:normAutofit/>
          </a:bodyPr>
          <a:lstStyle/>
          <a:p>
            <a:pPr marL="342900" marR="0" lvl="0" indent="-342900" algn="l" defTabSz="457200" rtl="0" eaLnBrk="1" fontAlgn="auto" latinLnBrk="0" hangingPunct="1">
              <a:lnSpc>
                <a:spcPct val="100000"/>
              </a:lnSpc>
              <a:spcBef>
                <a:spcPts val="1000"/>
              </a:spcBef>
              <a:spcAft>
                <a:spcPts val="0"/>
              </a:spcAft>
              <a:buClr>
                <a:srgbClr val="A5A759"/>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Hopelessness decreases our faith that God is always with us</a:t>
            </a:r>
          </a:p>
          <a:p>
            <a:pPr marL="342900" marR="0" lvl="0" indent="-342900" algn="l" defTabSz="457200" rtl="0" eaLnBrk="1" fontAlgn="auto" latinLnBrk="0" hangingPunct="1">
              <a:lnSpc>
                <a:spcPct val="100000"/>
              </a:lnSpc>
              <a:spcBef>
                <a:spcPts val="1000"/>
              </a:spcBef>
              <a:spcAft>
                <a:spcPts val="0"/>
              </a:spcAft>
              <a:buClr>
                <a:srgbClr val="A5A759"/>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Hopelessness tells us that it does not matter if we exercise our conscience</a:t>
            </a:r>
          </a:p>
          <a:p>
            <a:pPr marL="342900" marR="0" lvl="0" indent="-342900" algn="l" defTabSz="457200" rtl="0" eaLnBrk="1" fontAlgn="auto" latinLnBrk="0" hangingPunct="1">
              <a:lnSpc>
                <a:spcPct val="100000"/>
              </a:lnSpc>
              <a:spcBef>
                <a:spcPts val="1000"/>
              </a:spcBef>
              <a:spcAft>
                <a:spcPts val="0"/>
              </a:spcAft>
              <a:buClr>
                <a:srgbClr val="A5A759"/>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Hopelessness can be overcome in many ways</a:t>
            </a:r>
          </a:p>
          <a:p>
            <a:endParaRPr lang="en-US" dirty="0"/>
          </a:p>
        </p:txBody>
      </p:sp>
      <p:pic>
        <p:nvPicPr>
          <p:cNvPr id="5" name="Content Placeholder 4">
            <a:extLst>
              <a:ext uri="{FF2B5EF4-FFF2-40B4-BE49-F238E27FC236}">
                <a16:creationId xmlns:a16="http://schemas.microsoft.com/office/drawing/2014/main" id="{A3376F14-8619-E308-0E02-FD236F1B60A1}"/>
              </a:ext>
            </a:extLst>
          </p:cNvPr>
          <p:cNvPicPr>
            <a:picLocks noGrp="1" noChangeAspect="1"/>
          </p:cNvPicPr>
          <p:nvPr>
            <p:ph sz="half" idx="2"/>
          </p:nvPr>
        </p:nvPicPr>
        <p:blipFill>
          <a:blip r:embed="rId2"/>
          <a:stretch>
            <a:fillRect/>
          </a:stretch>
        </p:blipFill>
        <p:spPr>
          <a:xfrm>
            <a:off x="4603898" y="3847338"/>
            <a:ext cx="4753741" cy="2043463"/>
          </a:xfrm>
          <a:prstGeom prst="rect">
            <a:avLst/>
          </a:prstGeom>
        </p:spPr>
      </p:pic>
      <p:sp>
        <p:nvSpPr>
          <p:cNvPr id="9" name="Speech Bubble: Rectangle with Corners Rounded 8">
            <a:extLst>
              <a:ext uri="{FF2B5EF4-FFF2-40B4-BE49-F238E27FC236}">
                <a16:creationId xmlns:a16="http://schemas.microsoft.com/office/drawing/2014/main" id="{239FE4BC-B2B7-92CD-F7A3-B8D64F8ADEC1}"/>
              </a:ext>
            </a:extLst>
          </p:cNvPr>
          <p:cNvSpPr/>
          <p:nvPr/>
        </p:nvSpPr>
        <p:spPr>
          <a:xfrm>
            <a:off x="8495414" y="2459651"/>
            <a:ext cx="2009553" cy="1257915"/>
          </a:xfrm>
          <a:prstGeom prst="wedgeRoundRectCallout">
            <a:avLst>
              <a:gd name="adj1" fmla="val -31599"/>
              <a:gd name="adj2" fmla="val 69544"/>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a:t>When I feel hopeless, I visit people who encourage and inspire me</a:t>
            </a:r>
          </a:p>
        </p:txBody>
      </p:sp>
      <p:sp>
        <p:nvSpPr>
          <p:cNvPr id="10" name="Speech Bubble: Rectangle with Corners Rounded 9">
            <a:extLst>
              <a:ext uri="{FF2B5EF4-FFF2-40B4-BE49-F238E27FC236}">
                <a16:creationId xmlns:a16="http://schemas.microsoft.com/office/drawing/2014/main" id="{BD8E7275-61F9-E8AE-49A0-82FB6270F3E0}"/>
              </a:ext>
            </a:extLst>
          </p:cNvPr>
          <p:cNvSpPr/>
          <p:nvPr/>
        </p:nvSpPr>
        <p:spPr>
          <a:xfrm>
            <a:off x="6791392" y="2428208"/>
            <a:ext cx="1611142" cy="1320800"/>
          </a:xfrm>
          <a:prstGeom prst="wedgeRoundRectCallout">
            <a:avLst>
              <a:gd name="adj1" fmla="val -2014"/>
              <a:gd name="adj2" fmla="val 6455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t>Sometimes I go to Mass and meditate on the gift of the sacraments</a:t>
            </a:r>
          </a:p>
        </p:txBody>
      </p:sp>
      <p:sp>
        <p:nvSpPr>
          <p:cNvPr id="11" name="Speech Bubble: Rectangle with Corners Rounded 10">
            <a:extLst>
              <a:ext uri="{FF2B5EF4-FFF2-40B4-BE49-F238E27FC236}">
                <a16:creationId xmlns:a16="http://schemas.microsoft.com/office/drawing/2014/main" id="{FC7FC0D4-AC64-4E0C-D075-F1966BD41DB4}"/>
              </a:ext>
            </a:extLst>
          </p:cNvPr>
          <p:cNvSpPr/>
          <p:nvPr/>
        </p:nvSpPr>
        <p:spPr>
          <a:xfrm>
            <a:off x="4944140" y="2275367"/>
            <a:ext cx="1754372" cy="1571971"/>
          </a:xfrm>
          <a:prstGeom prst="wedgeRoundRect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t>I like to watch documentaries about resilient people and extraordinary leaders</a:t>
            </a:r>
          </a:p>
        </p:txBody>
      </p:sp>
    </p:spTree>
    <p:extLst>
      <p:ext uri="{BB962C8B-B14F-4D97-AF65-F5344CB8AC3E}">
        <p14:creationId xmlns:p14="http://schemas.microsoft.com/office/powerpoint/2010/main" val="172120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3DE2E-AE1B-7C92-5BC9-39BE0975AD7F}"/>
              </a:ext>
            </a:extLst>
          </p:cNvPr>
          <p:cNvSpPr>
            <a:spLocks noGrp="1"/>
          </p:cNvSpPr>
          <p:nvPr>
            <p:ph type="title"/>
          </p:nvPr>
        </p:nvSpPr>
        <p:spPr>
          <a:xfrm>
            <a:off x="677334" y="609600"/>
            <a:ext cx="8596668" cy="708837"/>
          </a:xfrm>
        </p:spPr>
        <p:txBody>
          <a:bodyPr/>
          <a:lstStyle/>
          <a:p>
            <a:r>
              <a:rPr lang="en-US" dirty="0"/>
              <a:t>Purpose of This Session</a:t>
            </a:r>
          </a:p>
        </p:txBody>
      </p:sp>
      <p:sp>
        <p:nvSpPr>
          <p:cNvPr id="3" name="Content Placeholder 2">
            <a:extLst>
              <a:ext uri="{FF2B5EF4-FFF2-40B4-BE49-F238E27FC236}">
                <a16:creationId xmlns:a16="http://schemas.microsoft.com/office/drawing/2014/main" id="{34DCC5CB-23AB-535C-D34A-74C8EABB6BC8}"/>
              </a:ext>
            </a:extLst>
          </p:cNvPr>
          <p:cNvSpPr>
            <a:spLocks noGrp="1"/>
          </p:cNvSpPr>
          <p:nvPr>
            <p:ph idx="1"/>
          </p:nvPr>
        </p:nvSpPr>
        <p:spPr>
          <a:xfrm>
            <a:off x="677334" y="1414129"/>
            <a:ext cx="8596668" cy="5305647"/>
          </a:xfrm>
        </p:spPr>
        <p:txBody>
          <a:bodyPr>
            <a:normAutofit/>
          </a:bodyPr>
          <a:lstStyle/>
          <a:p>
            <a:pPr>
              <a:buFont typeface="+mj-lt"/>
              <a:buAutoNum type="arabicPeriod"/>
            </a:pPr>
            <a:r>
              <a:rPr lang="en-US" sz="2400" dirty="0"/>
              <a:t>Understand the concept of conscience and how it relates to spirituality, secular ideals and social science</a:t>
            </a:r>
          </a:p>
          <a:p>
            <a:pPr>
              <a:buFont typeface="+mj-lt"/>
              <a:buAutoNum type="arabicPeriod"/>
            </a:pPr>
            <a:r>
              <a:rPr lang="en-US" sz="2400" dirty="0"/>
              <a:t>Understand how the Catholic Church influenced the exercise of individual conscience and how its concept of conscience evolved</a:t>
            </a:r>
          </a:p>
          <a:p>
            <a:pPr>
              <a:buFont typeface="+mj-lt"/>
              <a:buAutoNum type="arabicPeriod"/>
            </a:pPr>
            <a:r>
              <a:rPr lang="en-US" sz="2400" dirty="0"/>
              <a:t>Describe the Judeo-Christian infusion of conscience in modern history and its contemporary teachings on leavening one’s conscience into our economic and political lives</a:t>
            </a:r>
          </a:p>
          <a:p>
            <a:pPr>
              <a:buFont typeface="+mj-lt"/>
              <a:buAutoNum type="arabicPeriod"/>
            </a:pPr>
            <a:r>
              <a:rPr lang="en-US" sz="2400" dirty="0"/>
              <a:t>Identify threats to our conscience</a:t>
            </a:r>
          </a:p>
          <a:p>
            <a:pPr>
              <a:buFont typeface="+mj-lt"/>
              <a:buAutoNum type="arabicPeriod"/>
            </a:pPr>
            <a:r>
              <a:rPr lang="en-US" sz="2400" dirty="0"/>
              <a:t>Explore the ways individuals can cultivate their own conscience</a:t>
            </a:r>
          </a:p>
          <a:p>
            <a:pPr>
              <a:buFont typeface="+mj-lt"/>
              <a:buAutoNum type="arabicPeriod"/>
            </a:pPr>
            <a:endParaRPr lang="en-US" sz="2400" dirty="0"/>
          </a:p>
        </p:txBody>
      </p:sp>
    </p:spTree>
    <p:extLst>
      <p:ext uri="{BB962C8B-B14F-4D97-AF65-F5344CB8AC3E}">
        <p14:creationId xmlns:p14="http://schemas.microsoft.com/office/powerpoint/2010/main" val="1281489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D5BD-7774-6404-3CF1-4980A2F9B8DD}"/>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608018"/>
                </a:solidFill>
                <a:effectLst/>
                <a:uLnTx/>
                <a:uFillTx/>
                <a:latin typeface="Trebuchet MS" panose="020B0603020202020204"/>
                <a:ea typeface="+mj-ea"/>
                <a:cs typeface="+mj-cs"/>
              </a:rPr>
              <a:t>Challenges to the Integrity of Our Conscience: Toxic Culture</a:t>
            </a:r>
            <a:endParaRPr lang="en-US" dirty="0"/>
          </a:p>
        </p:txBody>
      </p:sp>
      <p:pic>
        <p:nvPicPr>
          <p:cNvPr id="6" name="Content Placeholder 5">
            <a:extLst>
              <a:ext uri="{FF2B5EF4-FFF2-40B4-BE49-F238E27FC236}">
                <a16:creationId xmlns:a16="http://schemas.microsoft.com/office/drawing/2014/main" id="{71C18082-E1F2-C974-3F08-AF136E2A2ADF}"/>
              </a:ext>
            </a:extLst>
          </p:cNvPr>
          <p:cNvPicPr>
            <a:picLocks noGrp="1" noChangeAspect="1"/>
          </p:cNvPicPr>
          <p:nvPr>
            <p:ph idx="1"/>
          </p:nvPr>
        </p:nvPicPr>
        <p:blipFill>
          <a:blip r:embed="rId2"/>
          <a:stretch>
            <a:fillRect/>
          </a:stretch>
        </p:blipFill>
        <p:spPr>
          <a:xfrm>
            <a:off x="1305075" y="2281274"/>
            <a:ext cx="6937849" cy="3767655"/>
          </a:xfrm>
          <a:prstGeom prst="rect">
            <a:avLst/>
          </a:prstGeom>
        </p:spPr>
      </p:pic>
      <p:sp>
        <p:nvSpPr>
          <p:cNvPr id="7" name="Speech Bubble: Rectangle with Corners Rounded 6">
            <a:extLst>
              <a:ext uri="{FF2B5EF4-FFF2-40B4-BE49-F238E27FC236}">
                <a16:creationId xmlns:a16="http://schemas.microsoft.com/office/drawing/2014/main" id="{4C4CF761-FAC9-F81D-9A5F-D4A1308726E4}"/>
              </a:ext>
            </a:extLst>
          </p:cNvPr>
          <p:cNvSpPr/>
          <p:nvPr/>
        </p:nvSpPr>
        <p:spPr>
          <a:xfrm>
            <a:off x="7355105" y="3429000"/>
            <a:ext cx="1775638" cy="692889"/>
          </a:xfrm>
          <a:prstGeom prst="wedgeRoundRectCallout">
            <a:avLst>
              <a:gd name="adj1" fmla="val -55564"/>
              <a:gd name="adj2" fmla="val 6491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God hates homosexuals!</a:t>
            </a:r>
          </a:p>
        </p:txBody>
      </p:sp>
      <p:sp>
        <p:nvSpPr>
          <p:cNvPr id="8" name="Speech Bubble: Rectangle with Corners Rounded 7">
            <a:extLst>
              <a:ext uri="{FF2B5EF4-FFF2-40B4-BE49-F238E27FC236}">
                <a16:creationId xmlns:a16="http://schemas.microsoft.com/office/drawing/2014/main" id="{EE210EB4-27D6-E41D-468B-B33EF9807E57}"/>
              </a:ext>
            </a:extLst>
          </p:cNvPr>
          <p:cNvSpPr/>
          <p:nvPr/>
        </p:nvSpPr>
        <p:spPr>
          <a:xfrm>
            <a:off x="2578519" y="2239925"/>
            <a:ext cx="2164365" cy="920307"/>
          </a:xfrm>
          <a:prstGeom prst="wedgeRoundRectCallout">
            <a:avLst>
              <a:gd name="adj1" fmla="val -13464"/>
              <a:gd name="adj2" fmla="val 7867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t>Pornography and violent video games are free speech!</a:t>
            </a:r>
          </a:p>
        </p:txBody>
      </p:sp>
      <p:sp>
        <p:nvSpPr>
          <p:cNvPr id="9" name="Speech Bubble: Rectangle with Corners Rounded 8">
            <a:extLst>
              <a:ext uri="{FF2B5EF4-FFF2-40B4-BE49-F238E27FC236}">
                <a16:creationId xmlns:a16="http://schemas.microsoft.com/office/drawing/2014/main" id="{16B5B470-56E9-28B5-7CE2-05FFFA438AEA}"/>
              </a:ext>
            </a:extLst>
          </p:cNvPr>
          <p:cNvSpPr/>
          <p:nvPr/>
        </p:nvSpPr>
        <p:spPr>
          <a:xfrm>
            <a:off x="677334" y="2777460"/>
            <a:ext cx="1626821" cy="848242"/>
          </a:xfrm>
          <a:prstGeom prst="wedgeRoundRectCallout">
            <a:avLst>
              <a:gd name="adj1" fmla="val 33992"/>
              <a:gd name="adj2" fmla="val 68984"/>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a:t>Those people do not deserve handouts!</a:t>
            </a:r>
          </a:p>
        </p:txBody>
      </p:sp>
      <p:sp>
        <p:nvSpPr>
          <p:cNvPr id="10" name="Speech Bubble: Rectangle with Corners Rounded 9">
            <a:extLst>
              <a:ext uri="{FF2B5EF4-FFF2-40B4-BE49-F238E27FC236}">
                <a16:creationId xmlns:a16="http://schemas.microsoft.com/office/drawing/2014/main" id="{82E0E70C-F932-B9FB-AA37-7111E1CC7B10}"/>
              </a:ext>
            </a:extLst>
          </p:cNvPr>
          <p:cNvSpPr/>
          <p:nvPr/>
        </p:nvSpPr>
        <p:spPr>
          <a:xfrm>
            <a:off x="5330455" y="2777460"/>
            <a:ext cx="1136831" cy="651540"/>
          </a:xfrm>
          <a:prstGeom prst="wedgeRoundRectCallout">
            <a:avLst>
              <a:gd name="adj1" fmla="val -20833"/>
              <a:gd name="adj2" fmla="val 7003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t>Build a wall!</a:t>
            </a:r>
          </a:p>
        </p:txBody>
      </p:sp>
    </p:spTree>
    <p:extLst>
      <p:ext uri="{BB962C8B-B14F-4D97-AF65-F5344CB8AC3E}">
        <p14:creationId xmlns:p14="http://schemas.microsoft.com/office/powerpoint/2010/main" val="2585213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FC89-33C1-590A-A614-20C5A50DAFE9}"/>
              </a:ext>
            </a:extLst>
          </p:cNvPr>
          <p:cNvSpPr>
            <a:spLocks noGrp="1"/>
          </p:cNvSpPr>
          <p:nvPr>
            <p:ph type="title"/>
          </p:nvPr>
        </p:nvSpPr>
        <p:spPr>
          <a:xfrm>
            <a:off x="677334" y="609600"/>
            <a:ext cx="8596668" cy="831273"/>
          </a:xfrm>
        </p:spPr>
        <p:txBody>
          <a:bodyPr/>
          <a:lstStyle/>
          <a:p>
            <a:r>
              <a:rPr lang="en-US" dirty="0"/>
              <a:t>How Can We Cultivate Conscience?</a:t>
            </a:r>
          </a:p>
        </p:txBody>
      </p:sp>
      <p:sp>
        <p:nvSpPr>
          <p:cNvPr id="3" name="Content Placeholder 2">
            <a:extLst>
              <a:ext uri="{FF2B5EF4-FFF2-40B4-BE49-F238E27FC236}">
                <a16:creationId xmlns:a16="http://schemas.microsoft.com/office/drawing/2014/main" id="{DEC73244-61A0-9B5A-464A-A9835204CEFE}"/>
              </a:ext>
            </a:extLst>
          </p:cNvPr>
          <p:cNvSpPr>
            <a:spLocks noGrp="1"/>
          </p:cNvSpPr>
          <p:nvPr>
            <p:ph idx="1"/>
          </p:nvPr>
        </p:nvSpPr>
        <p:spPr>
          <a:xfrm>
            <a:off x="677334" y="1440873"/>
            <a:ext cx="8817540" cy="4807527"/>
          </a:xfrm>
        </p:spPr>
        <p:txBody>
          <a:bodyPr>
            <a:normAutofit fontScale="92500"/>
          </a:bodyPr>
          <a:lstStyle/>
          <a:p>
            <a:pPr marL="342900" marR="0" lvl="0" indent="-342900" algn="l" defTabSz="457200" rtl="0" eaLnBrk="1" fontAlgn="auto" latinLnBrk="0" hangingPunct="1">
              <a:lnSpc>
                <a:spcPct val="100000"/>
              </a:lnSpc>
              <a:spcBef>
                <a:spcPts val="1000"/>
              </a:spcBef>
              <a:spcAft>
                <a:spcPts val="0"/>
              </a:spcAft>
              <a:buClr>
                <a:srgbClr val="A5A759"/>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Prayer, personal reflection, inventories and evaluations of one’s thoughts and actions</a:t>
            </a:r>
          </a:p>
          <a:p>
            <a:pPr marL="342900" marR="0" lvl="0" indent="-342900" algn="l" defTabSz="457200" rtl="0" eaLnBrk="1" fontAlgn="auto" latinLnBrk="0" hangingPunct="1">
              <a:lnSpc>
                <a:spcPct val="100000"/>
              </a:lnSpc>
              <a:spcBef>
                <a:spcPts val="1000"/>
              </a:spcBef>
              <a:spcAft>
                <a:spcPts val="0"/>
              </a:spcAft>
              <a:buClr>
                <a:srgbClr val="A5A759"/>
              </a:buClr>
              <a:buSzPct val="80000"/>
              <a:buFont typeface="Wingdings 3"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Study sacred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teachings and examples and consider how they apply to our lives and our development</a:t>
            </a:r>
          </a:p>
          <a:p>
            <a:pPr marL="342900" marR="0" lvl="0" indent="-342900" algn="l" defTabSz="457200" rtl="0" eaLnBrk="1" fontAlgn="auto" latinLnBrk="0" hangingPunct="1">
              <a:lnSpc>
                <a:spcPct val="100000"/>
              </a:lnSpc>
              <a:spcBef>
                <a:spcPts val="1000"/>
              </a:spcBef>
              <a:spcAft>
                <a:spcPts val="0"/>
              </a:spcAft>
              <a:buClr>
                <a:srgbClr val="A5A759"/>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Learn about the world, listen to its people, and empathize with the vulnerable and despised</a:t>
            </a:r>
          </a:p>
          <a:p>
            <a:pPr marL="342900" marR="0" lvl="0" indent="-342900" algn="l" defTabSz="457200" rtl="0" eaLnBrk="1" fontAlgn="auto" latinLnBrk="0" hangingPunct="1">
              <a:lnSpc>
                <a:spcPct val="100000"/>
              </a:lnSpc>
              <a:spcBef>
                <a:spcPts val="1000"/>
              </a:spcBef>
              <a:spcAft>
                <a:spcPts val="0"/>
              </a:spcAft>
              <a:buClr>
                <a:srgbClr val="A5A759"/>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Explore how good role models bring ethics to bear on institutional behavior</a:t>
            </a:r>
          </a:p>
          <a:p>
            <a:pPr marL="342900" marR="0" lvl="0" indent="-342900" algn="l" defTabSz="457200" rtl="0" eaLnBrk="1" fontAlgn="auto" latinLnBrk="0" hangingPunct="1">
              <a:lnSpc>
                <a:spcPct val="100000"/>
              </a:lnSpc>
              <a:spcBef>
                <a:spcPts val="1000"/>
              </a:spcBef>
              <a:spcAft>
                <a:spcPts val="0"/>
              </a:spcAft>
              <a:buClr>
                <a:srgbClr val="A5A759"/>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Hold ourselves to high standards of empathy, mercy, humility, and charity</a:t>
            </a:r>
          </a:p>
          <a:p>
            <a:pPr marL="342900" marR="0" lvl="0" indent="-342900" algn="l" defTabSz="457200" rtl="0" eaLnBrk="1" fontAlgn="auto" latinLnBrk="0" hangingPunct="1">
              <a:lnSpc>
                <a:spcPct val="100000"/>
              </a:lnSpc>
              <a:spcBef>
                <a:spcPts val="1000"/>
              </a:spcBef>
              <a:spcAft>
                <a:spcPts val="0"/>
              </a:spcAft>
              <a:buClr>
                <a:srgbClr val="A5A759"/>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Maintain a critical attitude towards popular culture, social and mainstream media, and be highly selective about what attitudes, values and beliefs we assimilate</a:t>
            </a:r>
          </a:p>
          <a:p>
            <a:pPr marL="342900" marR="0" lvl="0" indent="-342900" algn="l" defTabSz="457200" rtl="0" eaLnBrk="1" fontAlgn="auto" latinLnBrk="0" hangingPunct="1">
              <a:lnSpc>
                <a:spcPct val="100000"/>
              </a:lnSpc>
              <a:spcBef>
                <a:spcPts val="1000"/>
              </a:spcBef>
              <a:spcAft>
                <a:spcPts val="0"/>
              </a:spcAft>
              <a:buClr>
                <a:srgbClr val="A5A759"/>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Be selective about the company we keep and nurture friendships with those who share our commitment to spiritual and ethical development</a:t>
            </a:r>
          </a:p>
          <a:p>
            <a:endParaRPr lang="en-US" dirty="0"/>
          </a:p>
        </p:txBody>
      </p:sp>
    </p:spTree>
    <p:extLst>
      <p:ext uri="{BB962C8B-B14F-4D97-AF65-F5344CB8AC3E}">
        <p14:creationId xmlns:p14="http://schemas.microsoft.com/office/powerpoint/2010/main" val="2609823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FC458-62B4-6FC6-B590-4094ED238DB5}"/>
              </a:ext>
            </a:extLst>
          </p:cNvPr>
          <p:cNvSpPr>
            <a:spLocks noGrp="1"/>
          </p:cNvSpPr>
          <p:nvPr>
            <p:ph type="title"/>
          </p:nvPr>
        </p:nvSpPr>
        <p:spPr>
          <a:xfrm>
            <a:off x="677334" y="609600"/>
            <a:ext cx="8596668" cy="613144"/>
          </a:xfrm>
        </p:spPr>
        <p:txBody>
          <a:bodyPr>
            <a:normAutofit fontScale="90000"/>
          </a:bodyPr>
          <a:lstStyle/>
          <a:p>
            <a:r>
              <a:rPr lang="en-US" dirty="0"/>
              <a:t>Summary of Main Idea about Conscience</a:t>
            </a:r>
          </a:p>
        </p:txBody>
      </p:sp>
      <p:sp>
        <p:nvSpPr>
          <p:cNvPr id="3" name="Content Placeholder 2">
            <a:extLst>
              <a:ext uri="{FF2B5EF4-FFF2-40B4-BE49-F238E27FC236}">
                <a16:creationId xmlns:a16="http://schemas.microsoft.com/office/drawing/2014/main" id="{6F37956A-009B-F4D8-A0E9-7AB6C41DEE10}"/>
              </a:ext>
            </a:extLst>
          </p:cNvPr>
          <p:cNvSpPr>
            <a:spLocks noGrp="1"/>
          </p:cNvSpPr>
          <p:nvPr>
            <p:ph idx="1"/>
          </p:nvPr>
        </p:nvSpPr>
        <p:spPr>
          <a:xfrm>
            <a:off x="677334" y="1345427"/>
            <a:ext cx="8596668" cy="5214861"/>
          </a:xfrm>
        </p:spPr>
        <p:txBody>
          <a:bodyPr>
            <a:noAutofit/>
          </a:bodyPr>
          <a:lstStyle/>
          <a:p>
            <a:pPr>
              <a:buFont typeface="+mj-lt"/>
              <a:buAutoNum type="arabicPeriod"/>
            </a:pPr>
            <a:r>
              <a:rPr lang="en-US" sz="2200" dirty="0"/>
              <a:t>Synderesis is an internal sense of goodness, store of practical and moral knowledge that is universal and accessible through refection and inquiry</a:t>
            </a:r>
          </a:p>
          <a:p>
            <a:pPr>
              <a:buFont typeface="+mj-lt"/>
              <a:buAutoNum type="arabicPeriod"/>
            </a:pPr>
            <a:r>
              <a:rPr lang="en-US" sz="2200" dirty="0"/>
              <a:t>Judeo-Christian tradition holds that Conscience is the voice of God that holds our reasoning accountable to God’s will, which is to love others and wisely steward all creation</a:t>
            </a:r>
          </a:p>
          <a:p>
            <a:pPr>
              <a:buFont typeface="+mj-lt"/>
              <a:buAutoNum type="arabicPeriod"/>
            </a:pPr>
            <a:r>
              <a:rPr lang="en-US" sz="2200" dirty="0"/>
              <a:t>The Judeo-Christian tradition acknowledges that society’s standards of goodness and ethical conduct frequently differ from and compete against those of God</a:t>
            </a:r>
          </a:p>
          <a:p>
            <a:pPr>
              <a:buFont typeface="+mj-lt"/>
              <a:buAutoNum type="arabicPeriod"/>
            </a:pPr>
            <a:r>
              <a:rPr lang="en-US" sz="2200" dirty="0"/>
              <a:t>In democratic and religious traditions, everyone has a right to exercise one’s conscience and to dissent from the laws and social norms when they assault the dignity of humanity and injure people by way of physical force or institutional policy</a:t>
            </a:r>
          </a:p>
        </p:txBody>
      </p:sp>
    </p:spTree>
    <p:extLst>
      <p:ext uri="{BB962C8B-B14F-4D97-AF65-F5344CB8AC3E}">
        <p14:creationId xmlns:p14="http://schemas.microsoft.com/office/powerpoint/2010/main" val="2859391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37F1-389D-8F89-25F7-518D02CA0511}"/>
              </a:ext>
            </a:extLst>
          </p:cNvPr>
          <p:cNvSpPr>
            <a:spLocks noGrp="1"/>
          </p:cNvSpPr>
          <p:nvPr>
            <p:ph type="title"/>
          </p:nvPr>
        </p:nvSpPr>
        <p:spPr>
          <a:xfrm>
            <a:off x="677334" y="609600"/>
            <a:ext cx="8596668" cy="659484"/>
          </a:xfrm>
        </p:spPr>
        <p:txBody>
          <a:bodyPr/>
          <a:lstStyle/>
          <a:p>
            <a:r>
              <a:rPr lang="en-US" dirty="0"/>
              <a:t>Discussion Questions</a:t>
            </a:r>
          </a:p>
        </p:txBody>
      </p:sp>
      <p:sp>
        <p:nvSpPr>
          <p:cNvPr id="3" name="Content Placeholder 2">
            <a:extLst>
              <a:ext uri="{FF2B5EF4-FFF2-40B4-BE49-F238E27FC236}">
                <a16:creationId xmlns:a16="http://schemas.microsoft.com/office/drawing/2014/main" id="{AC968EF7-6426-ED12-21AE-C175D19D35D8}"/>
              </a:ext>
            </a:extLst>
          </p:cNvPr>
          <p:cNvSpPr>
            <a:spLocks noGrp="1"/>
          </p:cNvSpPr>
          <p:nvPr>
            <p:ph sz="half" idx="1"/>
          </p:nvPr>
        </p:nvSpPr>
        <p:spPr>
          <a:xfrm>
            <a:off x="440512" y="1428570"/>
            <a:ext cx="9070311" cy="3760117"/>
          </a:xfrm>
        </p:spPr>
        <p:txBody>
          <a:bodyPr>
            <a:normAutofit fontScale="92500" lnSpcReduction="10000"/>
          </a:bodyPr>
          <a:lstStyle/>
          <a:p>
            <a:pPr marL="457200" marR="0" lvl="0" indent="-457200">
              <a:lnSpc>
                <a:spcPct val="115000"/>
              </a:lnSpc>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How would you describe your efforts to cultivate your own conscience, and what determines your efforts? </a:t>
            </a:r>
          </a:p>
          <a:p>
            <a:pPr marL="457200" marR="0" lvl="0" indent="-457200" algn="just">
              <a:lnSpc>
                <a:spcPct val="115000"/>
              </a:lnSpc>
              <a:buFont typeface="+mj-lt"/>
              <a:buAutoNum type="arabicPeriod"/>
            </a:pPr>
            <a:r>
              <a:rPr lang="en-US" sz="2400" kern="100" dirty="0">
                <a:latin typeface="Aptos" panose="020B0004020202020204" pitchFamily="34" charset="0"/>
                <a:ea typeface="Aptos" panose="020B0004020202020204" pitchFamily="34" charset="0"/>
                <a:cs typeface="Times New Roman" panose="02020603050405020304" pitchFamily="18" charset="0"/>
              </a:rPr>
              <a:t>What is the difference between the values and priorities of our society and the values and priorities of Judeo-Christian teachings, and how do you determine which should dominate your conscience?</a:t>
            </a:r>
          </a:p>
          <a:p>
            <a:pPr marL="457200" marR="0" lvl="0" indent="-457200" algn="just">
              <a:lnSpc>
                <a:spcPct val="115000"/>
              </a:lnSpc>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What are the consequences of allowing popular culture to control our internal narratives about right and wrong?</a:t>
            </a:r>
          </a:p>
          <a:p>
            <a:pPr marL="457200" marR="0" lvl="0" indent="-457200" algn="just">
              <a:lnSpc>
                <a:spcPct val="115000"/>
              </a:lnSpc>
              <a:spcAft>
                <a:spcPts val="800"/>
              </a:spcAft>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What are some strategies we can use to improve our exercise of conscience?</a:t>
            </a:r>
          </a:p>
          <a:p>
            <a:endParaRPr lang="en-US" sz="2200" dirty="0"/>
          </a:p>
        </p:txBody>
      </p:sp>
      <p:pic>
        <p:nvPicPr>
          <p:cNvPr id="5" name="Content Placeholder 4">
            <a:extLst>
              <a:ext uri="{FF2B5EF4-FFF2-40B4-BE49-F238E27FC236}">
                <a16:creationId xmlns:a16="http://schemas.microsoft.com/office/drawing/2014/main" id="{A5C7AFC4-0383-405C-3478-7B71C49A8253}"/>
              </a:ext>
            </a:extLst>
          </p:cNvPr>
          <p:cNvPicPr>
            <a:picLocks noGrp="1" noChangeAspect="1"/>
          </p:cNvPicPr>
          <p:nvPr>
            <p:ph sz="half" idx="2"/>
          </p:nvPr>
        </p:nvPicPr>
        <p:blipFill>
          <a:blip r:embed="rId2"/>
          <a:stretch>
            <a:fillRect/>
          </a:stretch>
        </p:blipFill>
        <p:spPr>
          <a:xfrm>
            <a:off x="3040984" y="5188688"/>
            <a:ext cx="4050931" cy="1537221"/>
          </a:xfrm>
          <a:prstGeom prst="rect">
            <a:avLst/>
          </a:prstGeom>
        </p:spPr>
      </p:pic>
    </p:spTree>
    <p:extLst>
      <p:ext uri="{BB962C8B-B14F-4D97-AF65-F5344CB8AC3E}">
        <p14:creationId xmlns:p14="http://schemas.microsoft.com/office/powerpoint/2010/main" val="1866741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56A08-E605-BA34-C00A-1DDF62001F0F}"/>
              </a:ext>
            </a:extLst>
          </p:cNvPr>
          <p:cNvSpPr>
            <a:spLocks noGrp="1"/>
          </p:cNvSpPr>
          <p:nvPr>
            <p:ph type="title"/>
          </p:nvPr>
        </p:nvSpPr>
        <p:spPr>
          <a:xfrm>
            <a:off x="613538" y="351376"/>
            <a:ext cx="8596668" cy="662152"/>
          </a:xfrm>
        </p:spPr>
        <p:txBody>
          <a:bodyPr/>
          <a:lstStyle/>
          <a:p>
            <a:r>
              <a:rPr lang="en-US" dirty="0"/>
              <a:t>References</a:t>
            </a:r>
          </a:p>
        </p:txBody>
      </p:sp>
      <p:sp>
        <p:nvSpPr>
          <p:cNvPr id="3" name="Content Placeholder 2">
            <a:extLst>
              <a:ext uri="{FF2B5EF4-FFF2-40B4-BE49-F238E27FC236}">
                <a16:creationId xmlns:a16="http://schemas.microsoft.com/office/drawing/2014/main" id="{1AA610D3-753E-B02C-A289-C5154A20A262}"/>
              </a:ext>
            </a:extLst>
          </p:cNvPr>
          <p:cNvSpPr>
            <a:spLocks noGrp="1"/>
          </p:cNvSpPr>
          <p:nvPr>
            <p:ph idx="1"/>
          </p:nvPr>
        </p:nvSpPr>
        <p:spPr>
          <a:xfrm>
            <a:off x="306218" y="1013528"/>
            <a:ext cx="8903988" cy="5702814"/>
          </a:xfrm>
        </p:spPr>
        <p:txBody>
          <a:bodyPr>
            <a:noAutofit/>
          </a:bodyPr>
          <a:lstStyle/>
          <a:p>
            <a:pPr marL="342900" marR="0" lvl="0" indent="-342900" algn="l" defTabSz="457200" rtl="0" eaLnBrk="1" fontAlgn="auto" latinLnBrk="0" hangingPunct="1">
              <a:lnSpc>
                <a:spcPct val="100000"/>
              </a:lnSpc>
              <a:spcBef>
                <a:spcPts val="1000"/>
              </a:spcBef>
              <a:spcAft>
                <a:spcPts val="0"/>
              </a:spcAft>
              <a:buClr>
                <a:srgbClr val="608018"/>
              </a:buClr>
              <a:buSzPct val="80000"/>
              <a:buFont typeface="Wingdings 3" charset="2"/>
              <a:buChar char=""/>
              <a:tabLst/>
              <a:defRPr/>
            </a:pPr>
            <a:r>
              <a:rPr kumimoji="0" lang="en-US" sz="1600" b="0" i="1" u="none" strike="noStrike" kern="1200" cap="none" spc="0" normalizeH="0" baseline="0" noProof="0" dirty="0">
                <a:ln>
                  <a:noFill/>
                </a:ln>
                <a:solidFill>
                  <a:prstClr val="black">
                    <a:lumMod val="75000"/>
                    <a:lumOff val="25000"/>
                  </a:prstClr>
                </a:solidFill>
                <a:effectLst/>
                <a:uLnTx/>
                <a:uFillTx/>
                <a:latin typeface="Trebuchet MS" panose="020B0603020202020204"/>
                <a:ea typeface="Aptos" panose="020B0004020202020204" pitchFamily="34" charset="0"/>
                <a:cs typeface="Times New Roman" panose="02020603050405020304" pitchFamily="18" charset="0"/>
              </a:rPr>
              <a:t>Catechism of the Catholic Church</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Aptos" panose="020B0004020202020204" pitchFamily="34" charset="0"/>
                <a:cs typeface="Times New Roman" panose="02020603050405020304" pitchFamily="18" charset="0"/>
              </a:rPr>
              <a:t>, sec. 1776, </a:t>
            </a:r>
            <a:r>
              <a:rPr kumimoji="0" lang="en-US" sz="1600" b="0" i="0" u="sng" strike="noStrike" kern="1200" cap="none" spc="0" normalizeH="0" baseline="0" noProof="0" dirty="0">
                <a:ln>
                  <a:noFill/>
                </a:ln>
                <a:solidFill>
                  <a:srgbClr val="467886"/>
                </a:solidFill>
                <a:effectLst/>
                <a:uLnTx/>
                <a:uFillTx/>
                <a:latin typeface="Trebuchet MS" panose="020B0603020202020204"/>
                <a:ea typeface="Aptos" panose="020B0004020202020204" pitchFamily="34" charset="0"/>
                <a:cs typeface="Times New Roman" panose="02020603050405020304" pitchFamily="18" charset="0"/>
                <a:hlinkClick r:id="rId2"/>
              </a:rPr>
              <a:t>Catechism of the Catholic Church</a:t>
            </a: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r>
              <a:rPr lang="en-US" sz="1600" kern="100" dirty="0">
                <a:effectLst/>
                <a:ea typeface="Aptos" panose="020B0004020202020204" pitchFamily="34" charset="0"/>
                <a:cs typeface="Times New Roman" panose="02020603050405020304" pitchFamily="18" charset="0"/>
              </a:rPr>
              <a:t>Conn, Walter E. “Erik Erikson: The Ethical Orientation, Conscience and the Golden Rule.” </a:t>
            </a:r>
            <a:r>
              <a:rPr lang="en-US" sz="1600" i="1" kern="100" dirty="0">
                <a:effectLst/>
                <a:ea typeface="Aptos" panose="020B0004020202020204" pitchFamily="34" charset="0"/>
                <a:cs typeface="Times New Roman" panose="02020603050405020304" pitchFamily="18" charset="0"/>
              </a:rPr>
              <a:t>Journal of Religious Ethics</a:t>
            </a:r>
            <a:r>
              <a:rPr lang="en-US" sz="1600" kern="100" dirty="0">
                <a:effectLst/>
                <a:ea typeface="Aptos" panose="020B0004020202020204" pitchFamily="34" charset="0"/>
                <a:cs typeface="Times New Roman" panose="02020603050405020304" pitchFamily="18" charset="0"/>
              </a:rPr>
              <a:t>, 5(2): 249-66. Fall 1977. </a:t>
            </a:r>
          </a:p>
          <a:p>
            <a:r>
              <a:rPr lang="en-US" sz="1600" kern="100" dirty="0">
                <a:effectLst/>
                <a:ea typeface="Aptos" panose="020B0004020202020204" pitchFamily="34" charset="0"/>
                <a:cs typeface="Times New Roman" panose="02020603050405020304" pitchFamily="18" charset="0"/>
              </a:rPr>
              <a:t>Hogan, Linda. </a:t>
            </a:r>
            <a:r>
              <a:rPr lang="en-US" sz="1600" i="1" kern="100" dirty="0">
                <a:effectLst/>
                <a:ea typeface="Aptos" panose="020B0004020202020204" pitchFamily="34" charset="0"/>
                <a:cs typeface="Times New Roman" panose="02020603050405020304" pitchFamily="18" charset="0"/>
              </a:rPr>
              <a:t>Confronting the Truth: Conscience in the Catholic Tradition</a:t>
            </a:r>
            <a:r>
              <a:rPr lang="en-US" sz="1600" kern="100" dirty="0">
                <a:effectLst/>
                <a:ea typeface="Aptos" panose="020B0004020202020204" pitchFamily="34" charset="0"/>
                <a:cs typeface="Times New Roman" panose="02020603050405020304" pitchFamily="18" charset="0"/>
              </a:rPr>
              <a:t>. NY: Paulist Press, 2000. Pp. 26–27. </a:t>
            </a:r>
          </a:p>
          <a:p>
            <a:r>
              <a:rPr lang="en-US" sz="1600" kern="100" dirty="0">
                <a:effectLst/>
                <a:ea typeface="Aptos" panose="020B0004020202020204" pitchFamily="34" charset="0"/>
                <a:cs typeface="Times New Roman" panose="02020603050405020304" pitchFamily="18" charset="0"/>
              </a:rPr>
              <a:t>Medieval Theories of Conscience. Stanford Encyclopedia of Philosophy. </a:t>
            </a:r>
            <a:r>
              <a:rPr lang="en-US" sz="1600" dirty="0">
                <a:hlinkClick r:id="rId3"/>
              </a:rPr>
              <a:t>Medieval Theories of Conscience (Stanford Encyclopedia of Philosophy)</a:t>
            </a:r>
            <a:endParaRPr lang="en-US" sz="1600" kern="100" dirty="0">
              <a:effectLst/>
              <a:ea typeface="Aptos" panose="020B0004020202020204" pitchFamily="34" charset="0"/>
              <a:cs typeface="Times New Roman" panose="02020603050405020304" pitchFamily="18" charset="0"/>
            </a:endParaRPr>
          </a:p>
          <a:p>
            <a:r>
              <a:rPr lang="en-US" sz="1600" kern="100" dirty="0">
                <a:effectLst/>
                <a:ea typeface="Aptos" panose="020B0004020202020204" pitchFamily="34" charset="0"/>
                <a:cs typeface="Times New Roman" panose="02020603050405020304" pitchFamily="18" charset="0"/>
              </a:rPr>
              <a:t>Pierce, C.A., 1955, Conscience in the New Testament: A Study of Syneidesis in the New Testament , In the Light of its Sources and with Particular Reference to St. Paul, With Some Observations Regarding its Pastoral Relevance Today (</a:t>
            </a:r>
            <a:r>
              <a:rPr lang="en-US" sz="1600" i="1" kern="100" dirty="0">
                <a:effectLst/>
                <a:ea typeface="Aptos" panose="020B0004020202020204" pitchFamily="34" charset="0"/>
                <a:cs typeface="Times New Roman" panose="02020603050405020304" pitchFamily="18" charset="0"/>
              </a:rPr>
              <a:t>Studies in Biblical Theology</a:t>
            </a:r>
            <a:r>
              <a:rPr lang="en-US" sz="1600" kern="100" dirty="0">
                <a:effectLst/>
                <a:ea typeface="Aptos" panose="020B0004020202020204" pitchFamily="34" charset="0"/>
                <a:cs typeface="Times New Roman" panose="02020603050405020304" pitchFamily="18" charset="0"/>
              </a:rPr>
              <a:t> no. 15), London: SCM Press.</a:t>
            </a:r>
          </a:p>
          <a:p>
            <a:r>
              <a:rPr lang="en-US" sz="1600" dirty="0"/>
              <a:t>Saint Thomas Aquinas. </a:t>
            </a:r>
            <a:r>
              <a:rPr lang="en-US" sz="1600" i="1" dirty="0"/>
              <a:t>Summa Theologica</a:t>
            </a:r>
            <a:r>
              <a:rPr lang="en-US" sz="1600" dirty="0"/>
              <a:t>,1358 (Fathers of the English Dominican Province trans., Benziger Bros. https://www.basilica.ca/documents/2016/10/St.%20Thomas%20Aquinas Summa%20Theologica.pdf [https://perma.cc/7X5D-8JMP]. </a:t>
            </a:r>
            <a:endParaRPr lang="en-US" sz="1600" kern="100" dirty="0">
              <a:effectLst/>
              <a:ea typeface="Aptos" panose="020B0004020202020204" pitchFamily="34" charset="0"/>
              <a:cs typeface="Times New Roman" panose="02020603050405020304" pitchFamily="18" charset="0"/>
            </a:endParaRPr>
          </a:p>
          <a:p>
            <a:r>
              <a:rPr lang="en-US" sz="1600" b="0" i="0" dirty="0">
                <a:solidFill>
                  <a:srgbClr val="222222"/>
                </a:solidFill>
                <a:effectLst/>
              </a:rPr>
              <a:t>Schultz, Samuel HJ. "Civil disobedience: A constitutional alternative to injustice." </a:t>
            </a:r>
            <a:r>
              <a:rPr lang="en-US" sz="1600" b="0" i="1" dirty="0">
                <a:solidFill>
                  <a:srgbClr val="222222"/>
                </a:solidFill>
                <a:effectLst/>
              </a:rPr>
              <a:t>Mitchell Hamline L. Rev.</a:t>
            </a:r>
            <a:r>
              <a:rPr lang="en-US" sz="1600" b="0" i="0" dirty="0">
                <a:solidFill>
                  <a:srgbClr val="222222"/>
                </a:solidFill>
                <a:effectLst/>
              </a:rPr>
              <a:t> 45 (2019): 650.</a:t>
            </a:r>
            <a:endParaRPr lang="en-US" sz="1600" kern="100" dirty="0">
              <a:effectLst/>
              <a:ea typeface="Aptos" panose="020B0004020202020204" pitchFamily="34" charset="0"/>
              <a:cs typeface="Times New Roman" panose="02020603050405020304" pitchFamily="18" charset="0"/>
            </a:endParaRPr>
          </a:p>
          <a:p>
            <a:r>
              <a:rPr lang="en-US" sz="1600" dirty="0">
                <a:effectLst/>
                <a:ea typeface="Aptos" panose="020B0004020202020204" pitchFamily="34" charset="0"/>
                <a:cs typeface="Times New Roman" panose="02020603050405020304" pitchFamily="18" charset="0"/>
              </a:rPr>
              <a:t>Strohm, Paul, 2011, Conscience: A Very Short Introduction, Oxford University Press.</a:t>
            </a:r>
          </a:p>
        </p:txBody>
      </p:sp>
    </p:spTree>
    <p:extLst>
      <p:ext uri="{BB962C8B-B14F-4D97-AF65-F5344CB8AC3E}">
        <p14:creationId xmlns:p14="http://schemas.microsoft.com/office/powerpoint/2010/main" val="3614076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EA06-FDF4-6F08-0B36-6B8DCB7A904E}"/>
              </a:ext>
            </a:extLst>
          </p:cNvPr>
          <p:cNvSpPr>
            <a:spLocks noGrp="1"/>
          </p:cNvSpPr>
          <p:nvPr>
            <p:ph type="title"/>
          </p:nvPr>
        </p:nvSpPr>
        <p:spPr>
          <a:xfrm>
            <a:off x="677334" y="609600"/>
            <a:ext cx="8596668" cy="698205"/>
          </a:xfrm>
        </p:spPr>
        <p:txBody>
          <a:bodyPr/>
          <a:lstStyle/>
          <a:p>
            <a:r>
              <a:rPr lang="en-US" dirty="0"/>
              <a:t>Defining Conscience</a:t>
            </a:r>
          </a:p>
        </p:txBody>
      </p:sp>
      <p:sp>
        <p:nvSpPr>
          <p:cNvPr id="3" name="Content Placeholder 2">
            <a:extLst>
              <a:ext uri="{FF2B5EF4-FFF2-40B4-BE49-F238E27FC236}">
                <a16:creationId xmlns:a16="http://schemas.microsoft.com/office/drawing/2014/main" id="{DB773108-D605-0503-CFD3-EDA04C320A7F}"/>
              </a:ext>
            </a:extLst>
          </p:cNvPr>
          <p:cNvSpPr>
            <a:spLocks noGrp="1"/>
          </p:cNvSpPr>
          <p:nvPr>
            <p:ph idx="1"/>
          </p:nvPr>
        </p:nvSpPr>
        <p:spPr>
          <a:xfrm>
            <a:off x="677334" y="1492815"/>
            <a:ext cx="8596668" cy="4755585"/>
          </a:xfrm>
        </p:spPr>
        <p:txBody>
          <a:bodyPr>
            <a:normAutofit/>
          </a:bodyPr>
          <a:lstStyle/>
          <a:p>
            <a:pPr marL="342900" marR="0" lvl="0" indent="-342900" algn="l" defTabSz="457200" rtl="0" eaLnBrk="1" fontAlgn="auto" latinLnBrk="0" hangingPunct="1">
              <a:lnSpc>
                <a:spcPct val="100000"/>
              </a:lnSpc>
              <a:spcBef>
                <a:spcPts val="1000"/>
              </a:spcBef>
              <a:spcAft>
                <a:spcPts val="0"/>
              </a:spcAft>
              <a:buClr>
                <a:srgbClr val="608018"/>
              </a:buClr>
              <a:buSzPct val="80000"/>
              <a:buFont typeface="Wingdings 3" charset="2"/>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In </a:t>
            </a:r>
            <a:r>
              <a:rPr lang="en-US" sz="2600" dirty="0">
                <a:solidFill>
                  <a:prstClr val="black">
                    <a:lumMod val="75000"/>
                    <a:lumOff val="25000"/>
                  </a:prstClr>
                </a:solidFill>
                <a:latin typeface="Trebuchet MS" panose="020B0603020202020204"/>
              </a:rPr>
              <a:t>Judeo</a:t>
            </a:r>
            <a:r>
              <a:rPr kumimoji="0" lang="en-US" sz="2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-Christian tradition, conscience is an inborn capacity to sense right and wrong and to intuit the will of God where all moral decisions are concerned. </a:t>
            </a:r>
          </a:p>
          <a:p>
            <a:pPr marL="342900" marR="0" lvl="0" indent="-342900" algn="l" defTabSz="457200" rtl="0" eaLnBrk="1" fontAlgn="auto" latinLnBrk="0" hangingPunct="1">
              <a:lnSpc>
                <a:spcPct val="100000"/>
              </a:lnSpc>
              <a:spcBef>
                <a:spcPts val="1000"/>
              </a:spcBef>
              <a:spcAft>
                <a:spcPts val="0"/>
              </a:spcAft>
              <a:buClr>
                <a:srgbClr val="608018"/>
              </a:buClr>
              <a:buSzPct val="80000"/>
              <a:buFont typeface="Wingdings 3" charset="2"/>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Conscience presumes free will and </a:t>
            </a:r>
            <a:r>
              <a:rPr lang="en-US" sz="2600" dirty="0">
                <a:solidFill>
                  <a:prstClr val="black">
                    <a:lumMod val="75000"/>
                    <a:lumOff val="25000"/>
                  </a:prstClr>
                </a:solidFill>
                <a:latin typeface="Trebuchet MS" panose="020B0603020202020204"/>
              </a:rPr>
              <a:t>may be informed by reason and knowledge, but is greater than reason and knowledge since it is thought to be the voice of God</a:t>
            </a:r>
          </a:p>
          <a:p>
            <a:pPr marL="342900" marR="0" lvl="0" indent="-342900" algn="l" defTabSz="457200" rtl="0" eaLnBrk="1" fontAlgn="auto" latinLnBrk="0" hangingPunct="1">
              <a:lnSpc>
                <a:spcPct val="100000"/>
              </a:lnSpc>
              <a:spcBef>
                <a:spcPts val="1000"/>
              </a:spcBef>
              <a:spcAft>
                <a:spcPts val="0"/>
              </a:spcAft>
              <a:buClr>
                <a:srgbClr val="608018"/>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From a secular perspective, the conscience represents a store of moral wisdom and the individual’s awareness of and ability to perceive the moral consequences of actions and ideas.</a:t>
            </a:r>
          </a:p>
          <a:p>
            <a:pPr marL="0" marR="0" lvl="0" indent="0" algn="l" defTabSz="457200" rtl="0" eaLnBrk="1" fontAlgn="auto" latinLnBrk="0" hangingPunct="1">
              <a:lnSpc>
                <a:spcPct val="100000"/>
              </a:lnSpc>
              <a:spcBef>
                <a:spcPts val="1000"/>
              </a:spcBef>
              <a:spcAft>
                <a:spcPts val="0"/>
              </a:spcAft>
              <a:buClr>
                <a:srgbClr val="608018"/>
              </a:buClr>
              <a:buSzPct val="80000"/>
              <a:buNone/>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endParaRPr lang="en-US" dirty="0"/>
          </a:p>
        </p:txBody>
      </p:sp>
    </p:spTree>
    <p:extLst>
      <p:ext uri="{BB962C8B-B14F-4D97-AF65-F5344CB8AC3E}">
        <p14:creationId xmlns:p14="http://schemas.microsoft.com/office/powerpoint/2010/main" val="2729658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2965C-ECF8-D32A-7ED4-3C017626A9D7}"/>
              </a:ext>
            </a:extLst>
          </p:cNvPr>
          <p:cNvSpPr>
            <a:spLocks noGrp="1"/>
          </p:cNvSpPr>
          <p:nvPr>
            <p:ph type="title"/>
          </p:nvPr>
        </p:nvSpPr>
        <p:spPr>
          <a:xfrm>
            <a:off x="265293" y="395100"/>
            <a:ext cx="9537821" cy="747713"/>
          </a:xfrm>
        </p:spPr>
        <p:txBody>
          <a:bodyPr>
            <a:normAutofit fontScale="90000"/>
          </a:bodyPr>
          <a:lstStyle/>
          <a:p>
            <a:r>
              <a:rPr lang="en-US" dirty="0"/>
              <a:t>Defining Conscience: Psychologist Sigmund Freud</a:t>
            </a:r>
          </a:p>
        </p:txBody>
      </p:sp>
      <p:sp>
        <p:nvSpPr>
          <p:cNvPr id="3" name="Content Placeholder 2">
            <a:extLst>
              <a:ext uri="{FF2B5EF4-FFF2-40B4-BE49-F238E27FC236}">
                <a16:creationId xmlns:a16="http://schemas.microsoft.com/office/drawing/2014/main" id="{F7F486BB-2A71-2A21-D0E4-57F6066E4E71}"/>
              </a:ext>
            </a:extLst>
          </p:cNvPr>
          <p:cNvSpPr>
            <a:spLocks noGrp="1"/>
          </p:cNvSpPr>
          <p:nvPr>
            <p:ph sz="half" idx="1"/>
          </p:nvPr>
        </p:nvSpPr>
        <p:spPr>
          <a:xfrm>
            <a:off x="343055" y="1165743"/>
            <a:ext cx="5752945" cy="5441403"/>
          </a:xfrm>
        </p:spPr>
        <p:txBody>
          <a:bodyPr>
            <a:noAutofit/>
          </a:bodyPr>
          <a:lstStyle/>
          <a:p>
            <a:r>
              <a:rPr lang="en-US" sz="2400" dirty="0"/>
              <a:t>Freud held that the “super-ego” is the part of our personality that modifies assimilates socially acceptable norms and moral guidelines so we can obtain what we want and without punishment</a:t>
            </a:r>
          </a:p>
          <a:p>
            <a:r>
              <a:rPr lang="en-US" sz="2400" dirty="0"/>
              <a:t>Freud saw religion largely as a source of shame, repression and guilt</a:t>
            </a:r>
          </a:p>
          <a:p>
            <a:r>
              <a:rPr lang="en-US" sz="2400" dirty="0"/>
              <a:t>Ethical behavior was not as motivated by ideals as it was by the desire to remain in good standing with others as  individuals perused their desires</a:t>
            </a:r>
          </a:p>
        </p:txBody>
      </p:sp>
      <p:sp>
        <p:nvSpPr>
          <p:cNvPr id="10" name="Speech Bubble: Rectangle with Corners Rounded 9">
            <a:extLst>
              <a:ext uri="{FF2B5EF4-FFF2-40B4-BE49-F238E27FC236}">
                <a16:creationId xmlns:a16="http://schemas.microsoft.com/office/drawing/2014/main" id="{F8B3114D-BABE-60FD-E551-52889A740EF9}"/>
              </a:ext>
            </a:extLst>
          </p:cNvPr>
          <p:cNvSpPr/>
          <p:nvPr/>
        </p:nvSpPr>
        <p:spPr>
          <a:xfrm>
            <a:off x="6096000" y="1597141"/>
            <a:ext cx="3508055" cy="1358719"/>
          </a:xfrm>
          <a:prstGeom prst="wedgeRoundRectCallout">
            <a:avLst>
              <a:gd name="adj1" fmla="val -515"/>
              <a:gd name="adj2" fmla="val 72945"/>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i="1" dirty="0">
                <a:solidFill>
                  <a:schemeClr val="accent6">
                    <a:lumMod val="50000"/>
                  </a:schemeClr>
                </a:solidFill>
                <a:latin typeface="Comic Sans MS" panose="030F0702030302020204" pitchFamily="66" charset="0"/>
              </a:rPr>
              <a:t>You are not sharing with others because you want to love as God loves, but because you want others to like you and share their stuff with you.</a:t>
            </a:r>
            <a:endParaRPr lang="en-US" dirty="0">
              <a:solidFill>
                <a:schemeClr val="accent6">
                  <a:lumMod val="50000"/>
                </a:schemeClr>
              </a:solidFill>
            </a:endParaRPr>
          </a:p>
        </p:txBody>
      </p:sp>
      <p:pic>
        <p:nvPicPr>
          <p:cNvPr id="11" name="Picture 10">
            <a:extLst>
              <a:ext uri="{FF2B5EF4-FFF2-40B4-BE49-F238E27FC236}">
                <a16:creationId xmlns:a16="http://schemas.microsoft.com/office/drawing/2014/main" id="{BE5C7BD3-EFEA-F657-C47E-F8EB67D982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941" l="9961" r="93262">
                        <a14:foregroundMark x1="68750" y1="23828" x2="68945" y2="32715"/>
                        <a14:foregroundMark x1="65918" y1="33496" x2="65137" y2="35840"/>
                        <a14:foregroundMark x1="63965" y1="30859" x2="65332" y2="34473"/>
                        <a14:foregroundMark x1="62793" y1="40039" x2="57910" y2="53320"/>
                        <a14:foregroundMark x1="93262" y1="36914" x2="90820" y2="38281"/>
                        <a14:foregroundMark x1="72168" y1="33496" x2="66992" y2="40723"/>
                        <a14:foregroundMark x1="45508" y1="48730" x2="54785" y2="50684"/>
                        <a14:foregroundMark x1="45117" y1="45703" x2="46680" y2="47070"/>
                        <a14:foregroundMark x1="38086" y1="52734" x2="35352" y2="56543"/>
                        <a14:backgroundMark x1="59180" y1="34082" x2="59180" y2="37891"/>
                        <a14:backgroundMark x1="61914" y1="38672" x2="55566" y2="38086"/>
                        <a14:backgroundMark x1="61328" y1="35840" x2="60742" y2="31641"/>
                        <a14:backgroundMark x1="50098" y1="19043" x2="48926" y2="35059"/>
                        <a14:backgroundMark x1="52344" y1="40039" x2="38086" y2="44238"/>
                      </a14:backgroundRemoval>
                    </a14:imgEffect>
                  </a14:imgLayer>
                </a14:imgProps>
              </a:ext>
            </a:extLst>
          </a:blip>
          <a:srcRect l="31348" t="10903" r="10702" b="38142"/>
          <a:stretch/>
        </p:blipFill>
        <p:spPr>
          <a:xfrm>
            <a:off x="6189254" y="2631984"/>
            <a:ext cx="3613860" cy="3177634"/>
          </a:xfrm>
          <a:prstGeom prst="rect">
            <a:avLst/>
          </a:prstGeom>
        </p:spPr>
      </p:pic>
      <p:pic>
        <p:nvPicPr>
          <p:cNvPr id="14" name="Picture 13">
            <a:extLst>
              <a:ext uri="{FF2B5EF4-FFF2-40B4-BE49-F238E27FC236}">
                <a16:creationId xmlns:a16="http://schemas.microsoft.com/office/drawing/2014/main" id="{BF8FE773-2785-E556-D07E-6A6625A7437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25000"/>
                    </a14:imgEffect>
                  </a14:imgLayer>
                </a14:imgProps>
              </a:ext>
            </a:extLst>
          </a:blip>
          <a:stretch>
            <a:fillRect/>
          </a:stretch>
        </p:blipFill>
        <p:spPr>
          <a:xfrm>
            <a:off x="6286137" y="4003766"/>
            <a:ext cx="1375987" cy="1284955"/>
          </a:xfrm>
          <a:prstGeom prst="rect">
            <a:avLst/>
          </a:prstGeom>
        </p:spPr>
      </p:pic>
    </p:spTree>
    <p:extLst>
      <p:ext uri="{BB962C8B-B14F-4D97-AF65-F5344CB8AC3E}">
        <p14:creationId xmlns:p14="http://schemas.microsoft.com/office/powerpoint/2010/main" val="3736665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CDCE-1B80-EE92-85D8-19AEAA2F25F2}"/>
              </a:ext>
            </a:extLst>
          </p:cNvPr>
          <p:cNvSpPr>
            <a:spLocks noGrp="1"/>
          </p:cNvSpPr>
          <p:nvPr>
            <p:ph type="title"/>
          </p:nvPr>
        </p:nvSpPr>
        <p:spPr>
          <a:xfrm>
            <a:off x="677334" y="609600"/>
            <a:ext cx="8596668" cy="793898"/>
          </a:xfrm>
        </p:spPr>
        <p:txBody>
          <a:bodyPr>
            <a:normAutofit fontScale="90000"/>
          </a:bodyPr>
          <a:lstStyle/>
          <a:p>
            <a:r>
              <a:rPr kumimoji="0" lang="en-US" sz="3600" b="0" i="0" u="none" strike="noStrike" kern="1200" cap="none" spc="0" normalizeH="0" baseline="0" noProof="0" dirty="0">
                <a:ln>
                  <a:noFill/>
                </a:ln>
                <a:solidFill>
                  <a:srgbClr val="608018"/>
                </a:solidFill>
                <a:effectLst/>
                <a:uLnTx/>
                <a:uFillTx/>
                <a:latin typeface="Trebuchet MS" panose="020B0603020202020204"/>
                <a:ea typeface="+mj-ea"/>
                <a:cs typeface="+mj-cs"/>
              </a:rPr>
              <a:t>Defining Conscience: Psychologist Erik Erikson</a:t>
            </a:r>
            <a:endParaRPr lang="en-US" dirty="0"/>
          </a:p>
        </p:txBody>
      </p:sp>
      <p:sp>
        <p:nvSpPr>
          <p:cNvPr id="3" name="Content Placeholder 2">
            <a:extLst>
              <a:ext uri="{FF2B5EF4-FFF2-40B4-BE49-F238E27FC236}">
                <a16:creationId xmlns:a16="http://schemas.microsoft.com/office/drawing/2014/main" id="{41197F6B-477C-89C2-4E30-720BC2DAE87C}"/>
              </a:ext>
            </a:extLst>
          </p:cNvPr>
          <p:cNvSpPr>
            <a:spLocks noGrp="1"/>
          </p:cNvSpPr>
          <p:nvPr>
            <p:ph sz="half" idx="1"/>
          </p:nvPr>
        </p:nvSpPr>
        <p:spPr>
          <a:xfrm>
            <a:off x="585185" y="1403497"/>
            <a:ext cx="5920118" cy="5124893"/>
          </a:xfrm>
        </p:spPr>
        <p:txBody>
          <a:bodyPr>
            <a:normAutofit/>
          </a:bodyPr>
          <a:lstStyle/>
          <a:p>
            <a:pPr marL="342900" marR="0" lvl="0" indent="-342900" algn="l" defTabSz="457200" rtl="0" eaLnBrk="1" fontAlgn="auto" latinLnBrk="0" hangingPunct="1">
              <a:lnSpc>
                <a:spcPct val="100000"/>
              </a:lnSpc>
              <a:spcBef>
                <a:spcPts val="1000"/>
              </a:spcBef>
              <a:spcAft>
                <a:spcPts val="0"/>
              </a:spcAft>
              <a:buClr>
                <a:srgbClr val="608018"/>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Erikson held that God and religious experiences played a major role in shaping one’s sense of identity and ethical ideals</a:t>
            </a:r>
          </a:p>
          <a:p>
            <a:pPr marL="342900" marR="0" lvl="0" indent="-342900" algn="l" defTabSz="457200" rtl="0" eaLnBrk="1" fontAlgn="auto" latinLnBrk="0" hangingPunct="1">
              <a:lnSpc>
                <a:spcPct val="100000"/>
              </a:lnSpc>
              <a:spcBef>
                <a:spcPts val="1000"/>
              </a:spcBef>
              <a:spcAft>
                <a:spcPts val="0"/>
              </a:spcAft>
              <a:buClr>
                <a:srgbClr val="608018"/>
              </a:buClr>
              <a:buSzPct val="80000"/>
              <a:buFont typeface="Wingdings 3" charset="2"/>
              <a:buChar char=""/>
              <a:tabLst/>
              <a:defRPr/>
            </a:pPr>
            <a:r>
              <a:rPr lang="en-US" sz="2400" dirty="0">
                <a:solidFill>
                  <a:prstClr val="black">
                    <a:lumMod val="75000"/>
                    <a:lumOff val="25000"/>
                  </a:prstClr>
                </a:solidFill>
                <a:latin typeface="Trebuchet MS" panose="020B0603020202020204"/>
              </a:rPr>
              <a:t>In youth, children learn morality which, like Freud’s idea of super-ego, is highly responsive to social norms and rules</a:t>
            </a:r>
          </a:p>
          <a:p>
            <a:pPr marL="342900" marR="0" lvl="0" indent="-342900" algn="l" defTabSz="457200" rtl="0" eaLnBrk="1" fontAlgn="auto" latinLnBrk="0" hangingPunct="1">
              <a:lnSpc>
                <a:spcPct val="100000"/>
              </a:lnSpc>
              <a:spcBef>
                <a:spcPts val="1000"/>
              </a:spcBef>
              <a:spcAft>
                <a:spcPts val="0"/>
              </a:spcAft>
              <a:buClr>
                <a:srgbClr val="608018"/>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In adulthood, individuals form ethical ideals and, </a:t>
            </a:r>
            <a:r>
              <a:rPr lang="en-US" sz="2400" dirty="0">
                <a:solidFill>
                  <a:prstClr val="black">
                    <a:lumMod val="75000"/>
                    <a:lumOff val="25000"/>
                  </a:prstClr>
                </a:solidFill>
                <a:latin typeface="Trebuchet MS" panose="020B0603020202020204"/>
              </a:rPr>
              <a:t>in maturity, temper the influence of external authorities in favor of conscience</a:t>
            </a:r>
            <a:endPar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5" name="Content Placeholder 4">
            <a:extLst>
              <a:ext uri="{FF2B5EF4-FFF2-40B4-BE49-F238E27FC236}">
                <a16:creationId xmlns:a16="http://schemas.microsoft.com/office/drawing/2014/main" id="{5DCBAF4A-A9EF-1DA7-1294-FE254740553B}"/>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15000" contrast="15000"/>
                    </a14:imgEffect>
                  </a14:imgLayer>
                </a14:imgProps>
              </a:ext>
            </a:extLst>
          </a:blip>
          <a:srcRect l="7990" t="2015" b="22165"/>
          <a:stretch/>
        </p:blipFill>
        <p:spPr>
          <a:xfrm>
            <a:off x="6710042" y="1960220"/>
            <a:ext cx="2563960" cy="3380510"/>
          </a:xfrm>
          <a:prstGeom prst="rect">
            <a:avLst/>
          </a:prstGeom>
        </p:spPr>
      </p:pic>
    </p:spTree>
    <p:extLst>
      <p:ext uri="{BB962C8B-B14F-4D97-AF65-F5344CB8AC3E}">
        <p14:creationId xmlns:p14="http://schemas.microsoft.com/office/powerpoint/2010/main" val="2104613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34899-E105-927D-45DD-8513532CD73E}"/>
              </a:ext>
            </a:extLst>
          </p:cNvPr>
          <p:cNvSpPr>
            <a:spLocks noGrp="1"/>
          </p:cNvSpPr>
          <p:nvPr>
            <p:ph type="title"/>
          </p:nvPr>
        </p:nvSpPr>
        <p:spPr>
          <a:xfrm>
            <a:off x="677334" y="609600"/>
            <a:ext cx="8596668" cy="683172"/>
          </a:xfrm>
        </p:spPr>
        <p:txBody>
          <a:bodyPr>
            <a:normAutofit fontScale="90000"/>
          </a:bodyPr>
          <a:lstStyle/>
          <a:p>
            <a:r>
              <a:rPr lang="en-US" dirty="0"/>
              <a:t>Defining Conscience: Classical Perspectives</a:t>
            </a:r>
          </a:p>
        </p:txBody>
      </p:sp>
      <p:sp>
        <p:nvSpPr>
          <p:cNvPr id="3" name="Content Placeholder 2">
            <a:extLst>
              <a:ext uri="{FF2B5EF4-FFF2-40B4-BE49-F238E27FC236}">
                <a16:creationId xmlns:a16="http://schemas.microsoft.com/office/drawing/2014/main" id="{49A729D9-18D9-3D24-14FC-C03539FB0419}"/>
              </a:ext>
            </a:extLst>
          </p:cNvPr>
          <p:cNvSpPr>
            <a:spLocks noGrp="1"/>
          </p:cNvSpPr>
          <p:nvPr>
            <p:ph idx="1"/>
          </p:nvPr>
        </p:nvSpPr>
        <p:spPr>
          <a:xfrm>
            <a:off x="1033129" y="1703194"/>
            <a:ext cx="7851227" cy="4787917"/>
          </a:xfrm>
        </p:spPr>
        <p:txBody>
          <a:bodyPr>
            <a:normAutofit/>
          </a:bodyPr>
          <a:lstStyle/>
          <a:p>
            <a:pPr marL="342900" marR="0" lvl="0" indent="-342900" algn="l" defTabSz="457200" rtl="0" eaLnBrk="1" fontAlgn="auto" latinLnBrk="0" hangingPunct="1">
              <a:lnSpc>
                <a:spcPct val="100000"/>
              </a:lnSpc>
              <a:spcBef>
                <a:spcPts val="1000"/>
              </a:spcBef>
              <a:spcAft>
                <a:spcPts val="0"/>
              </a:spcAft>
              <a:buClr>
                <a:srgbClr val="608018"/>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Before there was Christianity, people believed that a source greater than themselves existed and seeded hearts and minds with desire for knowledge and truth</a:t>
            </a:r>
            <a:endParaRPr lang="en-US" sz="2400" dirty="0"/>
          </a:p>
          <a:p>
            <a:r>
              <a:rPr lang="en-US" sz="2400" dirty="0"/>
              <a:t>Ancient Greeks believed people had immortal souls and that knowledge of ideas is innate or inborn</a:t>
            </a:r>
          </a:p>
          <a:p>
            <a:r>
              <a:rPr lang="en-US" sz="2400" dirty="0"/>
              <a:t>The Greek term, </a:t>
            </a:r>
            <a:r>
              <a:rPr lang="en-US" sz="2400" b="1" i="1" dirty="0"/>
              <a:t>conscientia</a:t>
            </a:r>
            <a:r>
              <a:rPr lang="en-US" sz="2400" dirty="0"/>
              <a:t>, refers to “shared knowledge” or knowledge that is shared with one’s deepest sense of self, which is also known as </a:t>
            </a:r>
            <a:r>
              <a:rPr kumimoji="0" lang="en-US" sz="2400" b="1"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synderesis.</a:t>
            </a:r>
            <a:r>
              <a:rPr lang="en-US" sz="2400" dirty="0"/>
              <a:t> </a:t>
            </a:r>
          </a:p>
          <a:p>
            <a:r>
              <a:rPr lang="en-US" sz="2400" dirty="0"/>
              <a:t>Conscience was concerned with moral judgement</a:t>
            </a:r>
          </a:p>
        </p:txBody>
      </p:sp>
    </p:spTree>
    <p:extLst>
      <p:ext uri="{BB962C8B-B14F-4D97-AF65-F5344CB8AC3E}">
        <p14:creationId xmlns:p14="http://schemas.microsoft.com/office/powerpoint/2010/main" val="2179692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9E46C-2001-0FA5-AB15-14497703BD76}"/>
              </a:ext>
            </a:extLst>
          </p:cNvPr>
          <p:cNvSpPr>
            <a:spLocks noGrp="1"/>
          </p:cNvSpPr>
          <p:nvPr>
            <p:ph type="title"/>
          </p:nvPr>
        </p:nvSpPr>
        <p:spPr>
          <a:xfrm>
            <a:off x="677333" y="430924"/>
            <a:ext cx="8596668" cy="662152"/>
          </a:xfrm>
        </p:spPr>
        <p:txBody>
          <a:bodyPr/>
          <a:lstStyle/>
          <a:p>
            <a:r>
              <a:rPr lang="en-US" dirty="0"/>
              <a:t>Conscience and St. Jerome</a:t>
            </a:r>
          </a:p>
        </p:txBody>
      </p:sp>
      <p:sp>
        <p:nvSpPr>
          <p:cNvPr id="3" name="Content Placeholder 2">
            <a:extLst>
              <a:ext uri="{FF2B5EF4-FFF2-40B4-BE49-F238E27FC236}">
                <a16:creationId xmlns:a16="http://schemas.microsoft.com/office/drawing/2014/main" id="{531407AB-EE67-49C2-F580-9C079670B6F1}"/>
              </a:ext>
            </a:extLst>
          </p:cNvPr>
          <p:cNvSpPr>
            <a:spLocks noGrp="1"/>
          </p:cNvSpPr>
          <p:nvPr>
            <p:ph sz="half" idx="1"/>
          </p:nvPr>
        </p:nvSpPr>
        <p:spPr>
          <a:xfrm>
            <a:off x="677333" y="1382805"/>
            <a:ext cx="6180667" cy="5240213"/>
          </a:xfrm>
        </p:spPr>
        <p:txBody>
          <a:bodyPr>
            <a:noAutofit/>
          </a:bodyPr>
          <a:lstStyle/>
          <a:p>
            <a:r>
              <a:rPr lang="en-US" sz="2800" dirty="0"/>
              <a:t>St. Jerome (4</a:t>
            </a:r>
            <a:r>
              <a:rPr lang="en-US" sz="2800" baseline="30000" dirty="0"/>
              <a:t>th</a:t>
            </a:r>
            <a:r>
              <a:rPr lang="en-US" sz="2800" dirty="0"/>
              <a:t> century) used the word “conscience” to include the Greek concept of “synderesis”</a:t>
            </a:r>
          </a:p>
          <a:p>
            <a:r>
              <a:rPr lang="en-US" sz="2800" dirty="0"/>
              <a:t>The early Church taught that God endowed individuals with a sense of morality that represents God’s will</a:t>
            </a:r>
          </a:p>
          <a:p>
            <a:r>
              <a:rPr lang="en-US" sz="2800" dirty="0"/>
              <a:t>St. Jerome’s concept of synderesis is a cornerstone of modern Catholic teachings on conscience </a:t>
            </a:r>
          </a:p>
        </p:txBody>
      </p:sp>
      <p:pic>
        <p:nvPicPr>
          <p:cNvPr id="6" name="Content Placeholder 5">
            <a:extLst>
              <a:ext uri="{FF2B5EF4-FFF2-40B4-BE49-F238E27FC236}">
                <a16:creationId xmlns:a16="http://schemas.microsoft.com/office/drawing/2014/main" id="{93BE368C-BF5A-6F5A-1145-A9C07979884F}"/>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30000" contrast="30000"/>
                    </a14:imgEffect>
                  </a14:imgLayer>
                </a14:imgProps>
              </a:ext>
            </a:extLst>
          </a:blip>
          <a:stretch>
            <a:fillRect/>
          </a:stretch>
        </p:blipFill>
        <p:spPr>
          <a:xfrm>
            <a:off x="7079673" y="1825640"/>
            <a:ext cx="2360077" cy="3206720"/>
          </a:xfrm>
          <a:prstGeom prst="rect">
            <a:avLst/>
          </a:prstGeom>
        </p:spPr>
      </p:pic>
    </p:spTree>
    <p:extLst>
      <p:ext uri="{BB962C8B-B14F-4D97-AF65-F5344CB8AC3E}">
        <p14:creationId xmlns:p14="http://schemas.microsoft.com/office/powerpoint/2010/main" val="3515717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5CD4-20F7-4E24-B0F0-3BBAE52C7FB0}"/>
              </a:ext>
            </a:extLst>
          </p:cNvPr>
          <p:cNvSpPr>
            <a:spLocks noGrp="1"/>
          </p:cNvSpPr>
          <p:nvPr>
            <p:ph type="title"/>
          </p:nvPr>
        </p:nvSpPr>
        <p:spPr>
          <a:xfrm>
            <a:off x="677334" y="609600"/>
            <a:ext cx="8596668" cy="683172"/>
          </a:xfrm>
        </p:spPr>
        <p:txBody>
          <a:bodyPr>
            <a:normAutofit fontScale="90000"/>
          </a:bodyPr>
          <a:lstStyle/>
          <a:p>
            <a:r>
              <a:rPr lang="en-US" dirty="0"/>
              <a:t>Conscience, Synderesis, and Thomas Aquinas</a:t>
            </a:r>
          </a:p>
        </p:txBody>
      </p:sp>
      <p:pic>
        <p:nvPicPr>
          <p:cNvPr id="5" name="Content Placeholder 4">
            <a:extLst>
              <a:ext uri="{FF2B5EF4-FFF2-40B4-BE49-F238E27FC236}">
                <a16:creationId xmlns:a16="http://schemas.microsoft.com/office/drawing/2014/main" id="{73470297-2224-BC28-4F5B-85269CB03954}"/>
              </a:ext>
            </a:extLst>
          </p:cNvPr>
          <p:cNvPicPr>
            <a:picLocks noGrp="1" noChangeAspect="1"/>
          </p:cNvPicPr>
          <p:nvPr>
            <p:ph sz="half" idx="1"/>
          </p:nvPr>
        </p:nvPicPr>
        <p:blipFill>
          <a:blip r:embed="rId2"/>
          <a:srcRect l="21996" r="15714"/>
          <a:stretch/>
        </p:blipFill>
        <p:spPr>
          <a:xfrm>
            <a:off x="509169" y="2138720"/>
            <a:ext cx="2485199" cy="2094613"/>
          </a:xfrm>
          <a:prstGeom prst="rect">
            <a:avLst/>
          </a:prstGeom>
        </p:spPr>
      </p:pic>
      <p:sp>
        <p:nvSpPr>
          <p:cNvPr id="4" name="Content Placeholder 3">
            <a:extLst>
              <a:ext uri="{FF2B5EF4-FFF2-40B4-BE49-F238E27FC236}">
                <a16:creationId xmlns:a16="http://schemas.microsoft.com/office/drawing/2014/main" id="{92B159CD-30F8-A42B-BB73-E8B912427FDD}"/>
              </a:ext>
            </a:extLst>
          </p:cNvPr>
          <p:cNvSpPr>
            <a:spLocks noGrp="1"/>
          </p:cNvSpPr>
          <p:nvPr>
            <p:ph sz="half" idx="2"/>
          </p:nvPr>
        </p:nvSpPr>
        <p:spPr>
          <a:xfrm>
            <a:off x="3194757" y="1466906"/>
            <a:ext cx="6418548" cy="4986446"/>
          </a:xfrm>
        </p:spPr>
        <p:txBody>
          <a:bodyPr>
            <a:normAutofit/>
          </a:bodyPr>
          <a:lstStyle/>
          <a:p>
            <a:r>
              <a:rPr lang="en-US" sz="2600" dirty="0"/>
              <a:t>Synderesis is the innate awareness of God’s laws and is cannot be in error</a:t>
            </a:r>
          </a:p>
          <a:p>
            <a:r>
              <a:rPr lang="en-US" sz="2600" dirty="0"/>
              <a:t>Conscience directs how individuals apply the directives of God’s law</a:t>
            </a:r>
          </a:p>
          <a:p>
            <a:r>
              <a:rPr lang="en-US" sz="2600" dirty="0"/>
              <a:t>Conscience can be in error because people may not have sufficient knowledge to judge very well</a:t>
            </a:r>
          </a:p>
          <a:p>
            <a:r>
              <a:rPr lang="en-US" sz="2600" dirty="0"/>
              <a:t>It is right to disobey laws that violate the common good and are not extracted from religious doctrine </a:t>
            </a:r>
          </a:p>
        </p:txBody>
      </p:sp>
    </p:spTree>
    <p:extLst>
      <p:ext uri="{BB962C8B-B14F-4D97-AF65-F5344CB8AC3E}">
        <p14:creationId xmlns:p14="http://schemas.microsoft.com/office/powerpoint/2010/main" val="2059086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7CA1-FBB0-3CC6-2653-B5245F4AC547}"/>
              </a:ext>
            </a:extLst>
          </p:cNvPr>
          <p:cNvSpPr>
            <a:spLocks noGrp="1"/>
          </p:cNvSpPr>
          <p:nvPr>
            <p:ph type="title"/>
          </p:nvPr>
        </p:nvSpPr>
        <p:spPr>
          <a:xfrm>
            <a:off x="677334" y="441434"/>
            <a:ext cx="8596668" cy="704193"/>
          </a:xfrm>
        </p:spPr>
        <p:txBody>
          <a:bodyPr/>
          <a:lstStyle/>
          <a:p>
            <a:r>
              <a:rPr lang="en-US" dirty="0"/>
              <a:t>Conscience and Dissent</a:t>
            </a:r>
          </a:p>
        </p:txBody>
      </p:sp>
      <p:sp>
        <p:nvSpPr>
          <p:cNvPr id="3" name="Content Placeholder 2">
            <a:extLst>
              <a:ext uri="{FF2B5EF4-FFF2-40B4-BE49-F238E27FC236}">
                <a16:creationId xmlns:a16="http://schemas.microsoft.com/office/drawing/2014/main" id="{14606C99-D53E-E9DA-C6EA-6A19F2C7E557}"/>
              </a:ext>
            </a:extLst>
          </p:cNvPr>
          <p:cNvSpPr>
            <a:spLocks noGrp="1"/>
          </p:cNvSpPr>
          <p:nvPr>
            <p:ph sz="half" idx="1"/>
          </p:nvPr>
        </p:nvSpPr>
        <p:spPr>
          <a:xfrm>
            <a:off x="467729" y="1410905"/>
            <a:ext cx="9163024" cy="5005661"/>
          </a:xfrm>
        </p:spPr>
        <p:txBody>
          <a:bodyPr>
            <a:noAutofit/>
          </a:bodyPr>
          <a:lstStyle/>
          <a:p>
            <a:r>
              <a:rPr lang="en-US" sz="2400" dirty="0"/>
              <a:t>For centuries, obedience to God meant obedience to the Catholic Church, even when the Church waged wars, persecuted non-Christians, and accumulated great wealth while many lived in poverty</a:t>
            </a:r>
          </a:p>
          <a:p>
            <a:r>
              <a:rPr lang="en-US" sz="2400" dirty="0"/>
              <a:t>Following one’s conscience was often dangerous as it could lead to excommunication or </a:t>
            </a:r>
            <a:r>
              <a:rPr lang="en-US" sz="2600" dirty="0"/>
              <a:t>execution</a:t>
            </a:r>
          </a:p>
          <a:p>
            <a:r>
              <a:rPr lang="en-US" sz="2600" dirty="0"/>
              <a:t>The Reformation challenged the authority of the Catholic Church and the morality of some of its practices</a:t>
            </a:r>
          </a:p>
          <a:p>
            <a:r>
              <a:rPr lang="en-US" sz="2600" dirty="0"/>
              <a:t>The Enlightenment challenged the idea that religious doctrines were necessary to the formation of an ethical conscience, as human beings had the power of reasoning</a:t>
            </a:r>
          </a:p>
        </p:txBody>
      </p:sp>
    </p:spTree>
    <p:extLst>
      <p:ext uri="{BB962C8B-B14F-4D97-AF65-F5344CB8AC3E}">
        <p14:creationId xmlns:p14="http://schemas.microsoft.com/office/powerpoint/2010/main" val="4168175543"/>
      </p:ext>
    </p:extLst>
  </p:cSld>
  <p:clrMapOvr>
    <a:masterClrMapping/>
  </p:clrMapOvr>
</p:sld>
</file>

<file path=ppt/theme/theme1.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608018"/>
      </a:accent1>
      <a:accent2>
        <a:srgbClr val="E55642"/>
      </a:accent2>
      <a:accent3>
        <a:srgbClr val="E6B91E"/>
      </a:accent3>
      <a:accent4>
        <a:srgbClr val="F1A499"/>
      </a:accent4>
      <a:accent5>
        <a:srgbClr val="918655"/>
      </a:accent5>
      <a:accent6>
        <a:srgbClr val="B3DE55"/>
      </a:accent6>
      <a:hlink>
        <a:srgbClr val="6E91A0"/>
      </a:hlink>
      <a:folHlink>
        <a:srgbClr val="6E91A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1436</TotalTime>
  <Words>1950</Words>
  <Application>Microsoft Office PowerPoint</Application>
  <PresentationFormat>Widescreen</PresentationFormat>
  <Paragraphs>132</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vt:lpstr>
      <vt:lpstr>Arial</vt:lpstr>
      <vt:lpstr>Comic Sans MS</vt:lpstr>
      <vt:lpstr>Tahoma</vt:lpstr>
      <vt:lpstr>Trebuchet MS</vt:lpstr>
      <vt:lpstr>Wingdings</vt:lpstr>
      <vt:lpstr>Wingdings 3</vt:lpstr>
      <vt:lpstr>Facet</vt:lpstr>
      <vt:lpstr>Workshops &amp; Retreats</vt:lpstr>
      <vt:lpstr>Purpose of This Session</vt:lpstr>
      <vt:lpstr>Defining Conscience</vt:lpstr>
      <vt:lpstr>Defining Conscience: Psychologist Sigmund Freud</vt:lpstr>
      <vt:lpstr>Defining Conscience: Psychologist Erik Erikson</vt:lpstr>
      <vt:lpstr>Defining Conscience: Classical Perspectives</vt:lpstr>
      <vt:lpstr>Conscience and St. Jerome</vt:lpstr>
      <vt:lpstr>Conscience, Synderesis, and Thomas Aquinas</vt:lpstr>
      <vt:lpstr>Conscience and Dissent</vt:lpstr>
      <vt:lpstr>Conscience and Revolution</vt:lpstr>
      <vt:lpstr>Conscience and Modern State in Conflict</vt:lpstr>
      <vt:lpstr>John Courtney Murray’s Revolution</vt:lpstr>
      <vt:lpstr>John Courtney’s Revolution in America</vt:lpstr>
      <vt:lpstr>Modern Catholic Teaching on Conscience</vt:lpstr>
      <vt:lpstr>Modern Catholic Teaching on Conscience</vt:lpstr>
      <vt:lpstr>Modern Catholic Teaching on Conscience</vt:lpstr>
      <vt:lpstr>Modern Catholic Teachings on Conscience</vt:lpstr>
      <vt:lpstr>Challenges to the Integrity of Our Conscience: Telling the Truth</vt:lpstr>
      <vt:lpstr>Challenges to the Integrity of Our Conscience: Hopelessness</vt:lpstr>
      <vt:lpstr>Challenges to the Integrity of Our Conscience: Toxic Culture</vt:lpstr>
      <vt:lpstr>How Can We Cultivate Conscience?</vt:lpstr>
      <vt:lpstr>Summary of Main Idea about Conscience</vt:lpstr>
      <vt:lpstr>Discussion 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 Gorzycki</dc:creator>
  <cp:lastModifiedBy>Meg Gorzycki</cp:lastModifiedBy>
  <cp:revision>14</cp:revision>
  <cp:lastPrinted>2025-06-04T15:50:59Z</cp:lastPrinted>
  <dcterms:created xsi:type="dcterms:W3CDTF">2025-05-22T18:46:31Z</dcterms:created>
  <dcterms:modified xsi:type="dcterms:W3CDTF">2025-12-08T01:26:53Z</dcterms:modified>
</cp:coreProperties>
</file>