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2" r:id="rId7"/>
    <p:sldId id="267" r:id="rId8"/>
    <p:sldId id="268" r:id="rId9"/>
    <p:sldId id="261" r:id="rId10"/>
    <p:sldId id="263" r:id="rId11"/>
    <p:sldId id="264" r:id="rId12"/>
    <p:sldId id="266" r:id="rId13"/>
    <p:sldId id="265" r:id="rId14"/>
    <p:sldId id="269" r:id="rId15"/>
    <p:sldId id="270" r:id="rId16"/>
    <p:sldId id="274"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FFBA"/>
    <a:srgbClr val="68812B"/>
    <a:srgbClr val="7798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71" d="100"/>
          <a:sy n="71" d="100"/>
        </p:scale>
        <p:origin x="816"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image" Target="../media/image1.png"/><Relationship Id="rId6" Type="http://schemas.openxmlformats.org/officeDocument/2006/relationships/image" Target="../media/image4.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image" Target="../media/image1.png"/><Relationship Id="rId6" Type="http://schemas.openxmlformats.org/officeDocument/2006/relationships/image" Target="../media/image4.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0FE46-7766-4C6E-B1B0-C2F74463852D}" type="doc">
      <dgm:prSet loTypeId="urn:microsoft.com/office/officeart/2005/8/layout/pList2" loCatId="list" qsTypeId="urn:microsoft.com/office/officeart/2005/8/quickstyle/simple1" qsCatId="simple" csTypeId="urn:microsoft.com/office/officeart/2005/8/colors/accent6_1" csCatId="accent6" phldr="1"/>
      <dgm:spPr/>
    </dgm:pt>
    <dgm:pt modelId="{A9579DD4-DA19-4C3A-9FE9-F8DC299A8E05}">
      <dgm:prSet phldrT="[Text]" custT="1"/>
      <dgm:spPr>
        <a:solidFill>
          <a:schemeClr val="accent6">
            <a:lumMod val="20000"/>
            <a:lumOff val="80000"/>
          </a:schemeClr>
        </a:solidFill>
      </dgm:spPr>
      <dgm:t>
        <a:bodyPr/>
        <a:lstStyle/>
        <a:p>
          <a:r>
            <a:rPr lang="en-US" sz="1800" dirty="0"/>
            <a:t>Appeal to emotion rather than reason</a:t>
          </a:r>
        </a:p>
      </dgm:t>
    </dgm:pt>
    <dgm:pt modelId="{9DE23932-9106-41AC-9528-0F8E53893789}" type="parTrans" cxnId="{0747EC85-34F0-4EB6-A07E-289A3B3BCF17}">
      <dgm:prSet/>
      <dgm:spPr/>
      <dgm:t>
        <a:bodyPr/>
        <a:lstStyle/>
        <a:p>
          <a:endParaRPr lang="en-US"/>
        </a:p>
      </dgm:t>
    </dgm:pt>
    <dgm:pt modelId="{40BB27AB-6701-4535-AE53-FD38681D89CC}" type="sibTrans" cxnId="{0747EC85-34F0-4EB6-A07E-289A3B3BCF17}">
      <dgm:prSet/>
      <dgm:spPr/>
      <dgm:t>
        <a:bodyPr/>
        <a:lstStyle/>
        <a:p>
          <a:endParaRPr lang="en-US"/>
        </a:p>
      </dgm:t>
    </dgm:pt>
    <dgm:pt modelId="{C0D4EE91-626C-47FC-BBE3-88238CF6ECC7}">
      <dgm:prSet phldrT="[Text]" custT="1"/>
      <dgm:spPr>
        <a:solidFill>
          <a:schemeClr val="accent6">
            <a:lumMod val="20000"/>
            <a:lumOff val="80000"/>
          </a:schemeClr>
        </a:solidFill>
      </dgm:spPr>
      <dgm:t>
        <a:bodyPr/>
        <a:lstStyle/>
        <a:p>
          <a:r>
            <a:rPr lang="en-US" sz="1800" dirty="0"/>
            <a:t>Depicts world in black and white terms</a:t>
          </a:r>
        </a:p>
      </dgm:t>
    </dgm:pt>
    <dgm:pt modelId="{B09C5184-2F58-41C9-8F2D-82FD454EF3C7}" type="parTrans" cxnId="{DB0094E7-7A2B-4EE8-9A76-8679DC932B43}">
      <dgm:prSet/>
      <dgm:spPr/>
      <dgm:t>
        <a:bodyPr/>
        <a:lstStyle/>
        <a:p>
          <a:endParaRPr lang="en-US"/>
        </a:p>
      </dgm:t>
    </dgm:pt>
    <dgm:pt modelId="{68EB0AB8-0E25-4D6F-B7CE-C716A1E8F376}" type="sibTrans" cxnId="{DB0094E7-7A2B-4EE8-9A76-8679DC932B43}">
      <dgm:prSet/>
      <dgm:spPr/>
      <dgm:t>
        <a:bodyPr/>
        <a:lstStyle/>
        <a:p>
          <a:endParaRPr lang="en-US"/>
        </a:p>
      </dgm:t>
    </dgm:pt>
    <dgm:pt modelId="{810189D8-FD92-45CB-913E-DB0C2CA677E6}">
      <dgm:prSet phldrT="[Text]" custT="1"/>
      <dgm:spPr>
        <a:solidFill>
          <a:schemeClr val="accent6">
            <a:lumMod val="20000"/>
            <a:lumOff val="80000"/>
          </a:schemeClr>
        </a:solidFill>
      </dgm:spPr>
      <dgm:t>
        <a:bodyPr/>
        <a:lstStyle/>
        <a:p>
          <a:r>
            <a:rPr lang="en-US" sz="1800" dirty="0"/>
            <a:t>Arouse and exploit fear of others and dissent</a:t>
          </a:r>
        </a:p>
      </dgm:t>
    </dgm:pt>
    <dgm:pt modelId="{ABDA4D36-88D3-44F5-9BE0-1593D5111FE9}" type="parTrans" cxnId="{61988D75-F3B6-4058-A061-174A63F429C9}">
      <dgm:prSet/>
      <dgm:spPr/>
      <dgm:t>
        <a:bodyPr/>
        <a:lstStyle/>
        <a:p>
          <a:endParaRPr lang="en-US"/>
        </a:p>
      </dgm:t>
    </dgm:pt>
    <dgm:pt modelId="{6D27CCF9-25E8-4C69-BA90-3DD8FAEBD890}" type="sibTrans" cxnId="{61988D75-F3B6-4058-A061-174A63F429C9}">
      <dgm:prSet/>
      <dgm:spPr/>
      <dgm:t>
        <a:bodyPr/>
        <a:lstStyle/>
        <a:p>
          <a:endParaRPr lang="en-US"/>
        </a:p>
      </dgm:t>
    </dgm:pt>
    <dgm:pt modelId="{6FE30EF2-7D04-432A-9DB9-384B6E81A6AD}">
      <dgm:prSet custT="1"/>
      <dgm:spPr>
        <a:solidFill>
          <a:schemeClr val="accent6">
            <a:lumMod val="20000"/>
            <a:lumOff val="80000"/>
          </a:schemeClr>
        </a:solidFill>
      </dgm:spPr>
      <dgm:t>
        <a:bodyPr/>
        <a:lstStyle/>
        <a:p>
          <a:r>
            <a:rPr lang="en-US" sz="1800" dirty="0"/>
            <a:t>Blame others and encourage hatred of people with different views</a:t>
          </a:r>
        </a:p>
      </dgm:t>
    </dgm:pt>
    <dgm:pt modelId="{4F02243D-ADEF-4641-8528-AA1F9216A8F5}" type="parTrans" cxnId="{5E25C125-4294-4086-A311-B136BC572B68}">
      <dgm:prSet/>
      <dgm:spPr/>
      <dgm:t>
        <a:bodyPr/>
        <a:lstStyle/>
        <a:p>
          <a:endParaRPr lang="en-US"/>
        </a:p>
      </dgm:t>
    </dgm:pt>
    <dgm:pt modelId="{870BC154-7211-4530-8552-7D23319F011F}" type="sibTrans" cxnId="{5E25C125-4294-4086-A311-B136BC572B68}">
      <dgm:prSet/>
      <dgm:spPr/>
      <dgm:t>
        <a:bodyPr/>
        <a:lstStyle/>
        <a:p>
          <a:endParaRPr lang="en-US"/>
        </a:p>
      </dgm:t>
    </dgm:pt>
    <dgm:pt modelId="{5695BA9D-C408-4F22-B97B-94D32D7E5C92}">
      <dgm:prSet custT="1"/>
      <dgm:spPr>
        <a:solidFill>
          <a:schemeClr val="accent6">
            <a:lumMod val="20000"/>
            <a:lumOff val="80000"/>
          </a:schemeClr>
        </a:solidFill>
      </dgm:spPr>
      <dgm:t>
        <a:bodyPr/>
        <a:lstStyle/>
        <a:p>
          <a:r>
            <a:rPr lang="en-US" sz="1800" dirty="0"/>
            <a:t>Claim that they are right because their claims are popular</a:t>
          </a:r>
        </a:p>
      </dgm:t>
    </dgm:pt>
    <dgm:pt modelId="{46989C6D-FD8D-4FE3-9619-BEA7C5F3AD04}" type="parTrans" cxnId="{3C991616-C360-4C84-A37E-1604B1CAB51F}">
      <dgm:prSet/>
      <dgm:spPr/>
      <dgm:t>
        <a:bodyPr/>
        <a:lstStyle/>
        <a:p>
          <a:endParaRPr lang="en-US"/>
        </a:p>
      </dgm:t>
    </dgm:pt>
    <dgm:pt modelId="{8467AAEA-0EE3-4EA7-A590-D12E57B004F1}" type="sibTrans" cxnId="{3C991616-C360-4C84-A37E-1604B1CAB51F}">
      <dgm:prSet/>
      <dgm:spPr/>
      <dgm:t>
        <a:bodyPr/>
        <a:lstStyle/>
        <a:p>
          <a:endParaRPr lang="en-US"/>
        </a:p>
      </dgm:t>
    </dgm:pt>
    <dgm:pt modelId="{A5018C03-0527-4C43-AA73-14BEB0257319}">
      <dgm:prSet custT="1"/>
      <dgm:spPr>
        <a:solidFill>
          <a:schemeClr val="accent6">
            <a:lumMod val="20000"/>
            <a:lumOff val="80000"/>
          </a:schemeClr>
        </a:solidFill>
      </dgm:spPr>
      <dgm:t>
        <a:bodyPr/>
        <a:lstStyle/>
        <a:p>
          <a:r>
            <a:rPr lang="en-US" sz="1800" dirty="0"/>
            <a:t>Exaggerates one’s expertise and lies about or distorts facts</a:t>
          </a:r>
        </a:p>
      </dgm:t>
    </dgm:pt>
    <dgm:pt modelId="{0D7CB1C8-F032-47C8-9155-AFAE9F9170FD}" type="parTrans" cxnId="{1F118B3C-5C60-467A-A4B8-29B35C0AACC5}">
      <dgm:prSet/>
      <dgm:spPr/>
      <dgm:t>
        <a:bodyPr/>
        <a:lstStyle/>
        <a:p>
          <a:endParaRPr lang="en-US"/>
        </a:p>
      </dgm:t>
    </dgm:pt>
    <dgm:pt modelId="{22D822AF-A52F-4DC0-BC9B-63F42B2F6275}" type="sibTrans" cxnId="{1F118B3C-5C60-467A-A4B8-29B35C0AACC5}">
      <dgm:prSet/>
      <dgm:spPr/>
      <dgm:t>
        <a:bodyPr/>
        <a:lstStyle/>
        <a:p>
          <a:endParaRPr lang="en-US"/>
        </a:p>
      </dgm:t>
    </dgm:pt>
    <dgm:pt modelId="{EF5594ED-F594-408B-A6AC-187A68751178}" type="pres">
      <dgm:prSet presAssocID="{4A20FE46-7766-4C6E-B1B0-C2F74463852D}" presName="Name0" presStyleCnt="0">
        <dgm:presLayoutVars>
          <dgm:dir/>
          <dgm:resizeHandles val="exact"/>
        </dgm:presLayoutVars>
      </dgm:prSet>
      <dgm:spPr/>
    </dgm:pt>
    <dgm:pt modelId="{4A72375F-C48F-4984-BB76-4005A9085E50}" type="pres">
      <dgm:prSet presAssocID="{4A20FE46-7766-4C6E-B1B0-C2F74463852D}" presName="bkgdShp" presStyleLbl="alignAccFollowNode1" presStyleIdx="0" presStyleCnt="1" custScaleX="92750" custScaleY="74848" custLinFactNeighborX="-3222" custLinFactNeighborY="5492"/>
      <dgm:spPr>
        <a:solidFill>
          <a:schemeClr val="accent4">
            <a:lumMod val="75000"/>
            <a:alpha val="90000"/>
          </a:schemeClr>
        </a:solidFill>
      </dgm:spPr>
    </dgm:pt>
    <dgm:pt modelId="{FCFE19D4-FE7B-4304-A7A1-AF60C34283D9}" type="pres">
      <dgm:prSet presAssocID="{4A20FE46-7766-4C6E-B1B0-C2F74463852D}" presName="linComp" presStyleCnt="0"/>
      <dgm:spPr/>
    </dgm:pt>
    <dgm:pt modelId="{80C9014C-B19F-4555-A574-7FD2E3998C9B}" type="pres">
      <dgm:prSet presAssocID="{A9579DD4-DA19-4C3A-9FE9-F8DC299A8E05}" presName="compNode" presStyleCnt="0"/>
      <dgm:spPr/>
    </dgm:pt>
    <dgm:pt modelId="{5D8EB481-3C1C-4FDB-A1AF-5E3C64C5F5A9}" type="pres">
      <dgm:prSet presAssocID="{A9579DD4-DA19-4C3A-9FE9-F8DC299A8E05}" presName="node" presStyleLbl="node1" presStyleIdx="0" presStyleCnt="6" custScaleX="97467" custScaleY="76357" custLinFactNeighborX="-15428" custLinFactNeighborY="-22261">
        <dgm:presLayoutVars>
          <dgm:bulletEnabled val="1"/>
        </dgm:presLayoutVars>
      </dgm:prSet>
      <dgm:spPr/>
    </dgm:pt>
    <dgm:pt modelId="{6F2F416E-F7E3-4EA4-A21C-E97CB65F6306}" type="pres">
      <dgm:prSet presAssocID="{A9579DD4-DA19-4C3A-9FE9-F8DC299A8E05}" presName="invisiNode" presStyleLbl="node1" presStyleIdx="0" presStyleCnt="6"/>
      <dgm:spPr/>
    </dgm:pt>
    <dgm:pt modelId="{211D2D71-3D88-4FE7-AB69-BC41303E9BED}" type="pres">
      <dgm:prSet presAssocID="{A9579DD4-DA19-4C3A-9FE9-F8DC299A8E05}" presName="imagNode" presStyleLbl="fgImgPlace1" presStyleIdx="0" presStyleCnt="6" custScaleX="94013" custScaleY="85721" custLinFactNeighborX="-22790" custLinFactNeighborY="-627"/>
      <dgm:spPr>
        <a:blipFill rotWithShape="1">
          <a:blip xmlns:r="http://schemas.openxmlformats.org/officeDocument/2006/relationships" r:embed="rId1"/>
          <a:srcRect/>
          <a:stretch>
            <a:fillRect l="-20000" r="-20000"/>
          </a:stretch>
        </a:blipFill>
      </dgm:spPr>
    </dgm:pt>
    <dgm:pt modelId="{5F383FBF-9A29-4E89-8C89-82D832FEB6F0}" type="pres">
      <dgm:prSet presAssocID="{40BB27AB-6701-4535-AE53-FD38681D89CC}" presName="sibTrans" presStyleLbl="sibTrans2D1" presStyleIdx="0" presStyleCnt="0"/>
      <dgm:spPr/>
    </dgm:pt>
    <dgm:pt modelId="{1F91D365-3E7C-46B7-9779-972A917847D1}" type="pres">
      <dgm:prSet presAssocID="{C0D4EE91-626C-47FC-BBE3-88238CF6ECC7}" presName="compNode" presStyleCnt="0"/>
      <dgm:spPr/>
    </dgm:pt>
    <dgm:pt modelId="{0EF40F44-F409-4DBD-B055-7D798642CFA6}" type="pres">
      <dgm:prSet presAssocID="{C0D4EE91-626C-47FC-BBE3-88238CF6ECC7}" presName="node" presStyleLbl="node1" presStyleIdx="1" presStyleCnt="6" custScaleY="77067" custLinFactNeighborX="-20573" custLinFactNeighborY="-21478">
        <dgm:presLayoutVars>
          <dgm:bulletEnabled val="1"/>
        </dgm:presLayoutVars>
      </dgm:prSet>
      <dgm:spPr/>
    </dgm:pt>
    <dgm:pt modelId="{62A09064-3E54-4759-812B-9E7F83450A56}" type="pres">
      <dgm:prSet presAssocID="{C0D4EE91-626C-47FC-BBE3-88238CF6ECC7}" presName="invisiNode" presStyleLbl="node1" presStyleIdx="1" presStyleCnt="6"/>
      <dgm:spPr/>
    </dgm:pt>
    <dgm:pt modelId="{183F319A-4B73-44AE-8411-EEC41EBB1F5C}" type="pres">
      <dgm:prSet presAssocID="{C0D4EE91-626C-47FC-BBE3-88238CF6ECC7}" presName="imagNode" presStyleLbl="fgImgPlace1" presStyleIdx="1" presStyleCnt="6" custScaleX="91387" custScaleY="85721" custLinFactNeighborX="-21850" custLinFactNeighborY="-627"/>
      <dgm:spPr>
        <a:blipFill rotWithShape="1">
          <a:blip xmlns:r="http://schemas.openxmlformats.org/officeDocument/2006/relationships" r:embed="rId2">
            <a:extLst>
              <a:ext uri="{BEBA8EAE-BF5A-486C-A8C5-ECC9F3942E4B}">
                <a14:imgProps xmlns:a14="http://schemas.microsoft.com/office/drawing/2010/main">
                  <a14:imgLayer r:embed="rId3">
                    <a14:imgEffect>
                      <a14:colorTemperature colorTemp="8800"/>
                    </a14:imgEffect>
                  </a14:imgLayer>
                </a14:imgProps>
              </a:ext>
            </a:extLst>
          </a:blip>
          <a:srcRect/>
          <a:stretch>
            <a:fillRect l="-20000" r="-20000"/>
          </a:stretch>
        </a:blipFill>
      </dgm:spPr>
    </dgm:pt>
    <dgm:pt modelId="{1B581A75-FB3B-4E90-9070-DC30810D2220}" type="pres">
      <dgm:prSet presAssocID="{68EB0AB8-0E25-4D6F-B7CE-C716A1E8F376}" presName="sibTrans" presStyleLbl="sibTrans2D1" presStyleIdx="0" presStyleCnt="0"/>
      <dgm:spPr/>
    </dgm:pt>
    <dgm:pt modelId="{5ED1F7E4-9946-46CE-A16D-18F3F3E5AF54}" type="pres">
      <dgm:prSet presAssocID="{810189D8-FD92-45CB-913E-DB0C2CA677E6}" presName="compNode" presStyleCnt="0"/>
      <dgm:spPr/>
    </dgm:pt>
    <dgm:pt modelId="{0B742B75-2DDD-4AF4-BA2F-5674847909FA}" type="pres">
      <dgm:prSet presAssocID="{810189D8-FD92-45CB-913E-DB0C2CA677E6}" presName="node" presStyleLbl="node1" presStyleIdx="2" presStyleCnt="6" custScaleY="78516" custLinFactNeighborX="-23014" custLinFactNeighborY="-20391">
        <dgm:presLayoutVars>
          <dgm:bulletEnabled val="1"/>
        </dgm:presLayoutVars>
      </dgm:prSet>
      <dgm:spPr/>
    </dgm:pt>
    <dgm:pt modelId="{A76AF98A-F012-4BF9-8063-70C5F03C3950}" type="pres">
      <dgm:prSet presAssocID="{810189D8-FD92-45CB-913E-DB0C2CA677E6}" presName="invisiNode" presStyleLbl="node1" presStyleIdx="2" presStyleCnt="6"/>
      <dgm:spPr/>
    </dgm:pt>
    <dgm:pt modelId="{A64A905E-193C-43C9-845E-80346AA5FA51}" type="pres">
      <dgm:prSet presAssocID="{810189D8-FD92-45CB-913E-DB0C2CA677E6}" presName="imagNode" presStyleLbl="fgImgPlace1" presStyleIdx="2" presStyleCnt="6" custScaleX="92416" custScaleY="78009" custLinFactNeighborX="-21352" custLinFactNeighborY="-1180"/>
      <dgm:spPr>
        <a:blipFill rotWithShape="1">
          <a:blip xmlns:r="http://schemas.openxmlformats.org/officeDocument/2006/relationships" r:embed="rId4">
            <a:extLst>
              <a:ext uri="{BEBA8EAE-BF5A-486C-A8C5-ECC9F3942E4B}">
                <a14:imgProps xmlns:a14="http://schemas.microsoft.com/office/drawing/2010/main">
                  <a14:imgLayer r:embed="rId5">
                    <a14:imgEffect>
                      <a14:saturation sat="400000"/>
                    </a14:imgEffect>
                  </a14:imgLayer>
                </a14:imgProps>
              </a:ext>
            </a:extLst>
          </a:blip>
          <a:srcRect/>
          <a:stretch>
            <a:fillRect l="-31000" r="-31000"/>
          </a:stretch>
        </a:blipFill>
      </dgm:spPr>
    </dgm:pt>
    <dgm:pt modelId="{C3810AFA-2E83-4C6B-B348-991B23F896CE}" type="pres">
      <dgm:prSet presAssocID="{6D27CCF9-25E8-4C69-BA90-3DD8FAEBD890}" presName="sibTrans" presStyleLbl="sibTrans2D1" presStyleIdx="0" presStyleCnt="0"/>
      <dgm:spPr/>
    </dgm:pt>
    <dgm:pt modelId="{6298D54E-0867-4D5E-A916-C764A93EB858}" type="pres">
      <dgm:prSet presAssocID="{6FE30EF2-7D04-432A-9DB9-384B6E81A6AD}" presName="compNode" presStyleCnt="0"/>
      <dgm:spPr/>
    </dgm:pt>
    <dgm:pt modelId="{C0A48AA4-A489-4450-A29A-D99F245D2017}" type="pres">
      <dgm:prSet presAssocID="{6FE30EF2-7D04-432A-9DB9-384B6E81A6AD}" presName="node" presStyleLbl="node1" presStyleIdx="3" presStyleCnt="6" custScaleX="118954" custScaleY="77976" custLinFactNeighborX="-23451" custLinFactNeighborY="-20721">
        <dgm:presLayoutVars>
          <dgm:bulletEnabled val="1"/>
        </dgm:presLayoutVars>
      </dgm:prSet>
      <dgm:spPr/>
    </dgm:pt>
    <dgm:pt modelId="{8FCD3032-D96B-45BD-AD8D-F835F41D7DA6}" type="pres">
      <dgm:prSet presAssocID="{6FE30EF2-7D04-432A-9DB9-384B6E81A6AD}" presName="invisiNode" presStyleLbl="node1" presStyleIdx="3" presStyleCnt="6"/>
      <dgm:spPr/>
    </dgm:pt>
    <dgm:pt modelId="{30C2D36D-2B49-45D9-8C14-CE77A7E7157E}" type="pres">
      <dgm:prSet presAssocID="{6FE30EF2-7D04-432A-9DB9-384B6E81A6AD}" presName="imagNode" presStyleLbl="fgImgPlace1" presStyleIdx="3" presStyleCnt="6" custScaleX="106784" custScaleY="75058" custLinFactNeighborX="-24755" custLinFactNeighborY="-1934"/>
      <dgm:spPr>
        <a:blipFill rotWithShape="1">
          <a:blip xmlns:r="http://schemas.openxmlformats.org/officeDocument/2006/relationships" r:embed="rId6">
            <a:extLst>
              <a:ext uri="{BEBA8EAE-BF5A-486C-A8C5-ECC9F3942E4B}">
                <a14:imgProps xmlns:a14="http://schemas.microsoft.com/office/drawing/2010/main">
                  <a14:imgLayer r:embed="rId7">
                    <a14:imgEffect>
                      <a14:colorTemperature colorTemp="7200"/>
                    </a14:imgEffect>
                    <a14:imgEffect>
                      <a14:saturation sat="400000"/>
                    </a14:imgEffect>
                    <a14:imgEffect>
                      <a14:brightnessContrast bright="25000" contrast="15000"/>
                    </a14:imgEffect>
                  </a14:imgLayer>
                </a14:imgProps>
              </a:ext>
            </a:extLst>
          </a:blip>
          <a:srcRect/>
          <a:stretch>
            <a:fillRect l="-40000" r="-40000"/>
          </a:stretch>
        </a:blipFill>
      </dgm:spPr>
    </dgm:pt>
    <dgm:pt modelId="{D3B29283-7EDF-4170-B7AF-913D531E0199}" type="pres">
      <dgm:prSet presAssocID="{870BC154-7211-4530-8552-7D23319F011F}" presName="sibTrans" presStyleLbl="sibTrans2D1" presStyleIdx="0" presStyleCnt="0"/>
      <dgm:spPr/>
    </dgm:pt>
    <dgm:pt modelId="{514FD067-DAE4-4CF5-AA9D-5F0C47A12BE4}" type="pres">
      <dgm:prSet presAssocID="{5695BA9D-C408-4F22-B97B-94D32D7E5C92}" presName="compNode" presStyleCnt="0"/>
      <dgm:spPr/>
    </dgm:pt>
    <dgm:pt modelId="{4D96DD58-9987-4148-A809-E9D428B9030A}" type="pres">
      <dgm:prSet presAssocID="{5695BA9D-C408-4F22-B97B-94D32D7E5C92}" presName="node" presStyleLbl="node1" presStyleIdx="4" presStyleCnt="6" custScaleX="111331" custScaleY="76756" custLinFactNeighborX="-26517" custLinFactNeighborY="-21613">
        <dgm:presLayoutVars>
          <dgm:bulletEnabled val="1"/>
        </dgm:presLayoutVars>
      </dgm:prSet>
      <dgm:spPr/>
    </dgm:pt>
    <dgm:pt modelId="{8502E53E-1A1A-4308-8FF9-9FD3CB7B9BF7}" type="pres">
      <dgm:prSet presAssocID="{5695BA9D-C408-4F22-B97B-94D32D7E5C92}" presName="invisiNode" presStyleLbl="node1" presStyleIdx="4" presStyleCnt="6"/>
      <dgm:spPr/>
    </dgm:pt>
    <dgm:pt modelId="{D0A1CA5A-BA35-4031-A7F0-17C0CCAE1B72}" type="pres">
      <dgm:prSet presAssocID="{5695BA9D-C408-4F22-B97B-94D32D7E5C92}" presName="imagNode" presStyleLbl="fgImgPlace1" presStyleIdx="4" presStyleCnt="6" custScaleX="98462" custScaleY="77541" custLinFactNeighborX="-26172" custLinFactNeighborY="-611"/>
      <dgm:spPr>
        <a:blipFill rotWithShape="1">
          <a:blip xmlns:r="http://schemas.openxmlformats.org/officeDocument/2006/relationships" r:embed="rId8"/>
          <a:srcRect/>
          <a:stretch>
            <a:fillRect t="-2000" b="-2000"/>
          </a:stretch>
        </a:blipFill>
      </dgm:spPr>
    </dgm:pt>
    <dgm:pt modelId="{4907FD43-78ED-485C-930D-8300F08E2119}" type="pres">
      <dgm:prSet presAssocID="{8467AAEA-0EE3-4EA7-A590-D12E57B004F1}" presName="sibTrans" presStyleLbl="sibTrans2D1" presStyleIdx="0" presStyleCnt="0"/>
      <dgm:spPr/>
    </dgm:pt>
    <dgm:pt modelId="{82470DA2-F7C0-4930-9846-649083214F8B}" type="pres">
      <dgm:prSet presAssocID="{A5018C03-0527-4C43-AA73-14BEB0257319}" presName="compNode" presStyleCnt="0"/>
      <dgm:spPr/>
    </dgm:pt>
    <dgm:pt modelId="{E6830F60-62EE-4A1E-8F3A-D84637D74620}" type="pres">
      <dgm:prSet presAssocID="{A5018C03-0527-4C43-AA73-14BEB0257319}" presName="node" presStyleLbl="node1" presStyleIdx="5" presStyleCnt="6" custScaleX="111520" custScaleY="74404" custLinFactNeighborX="-29925" custLinFactNeighborY="-23553">
        <dgm:presLayoutVars>
          <dgm:bulletEnabled val="1"/>
        </dgm:presLayoutVars>
      </dgm:prSet>
      <dgm:spPr/>
    </dgm:pt>
    <dgm:pt modelId="{EF6E9D51-BFFB-47A0-9E51-D62443D2729D}" type="pres">
      <dgm:prSet presAssocID="{A5018C03-0527-4C43-AA73-14BEB0257319}" presName="invisiNode" presStyleLbl="node1" presStyleIdx="5" presStyleCnt="6"/>
      <dgm:spPr/>
    </dgm:pt>
    <dgm:pt modelId="{0A43EF61-A41D-4EBB-A517-F731C0615663}" type="pres">
      <dgm:prSet presAssocID="{A5018C03-0527-4C43-AA73-14BEB0257319}" presName="imagNode" presStyleLbl="fgImgPlace1" presStyleIdx="5" presStyleCnt="6" custScaleX="104402" custScaleY="81645" custLinFactNeighborX="-35795" custLinFactNeighborY="-367"/>
      <dgm:spPr>
        <a:blipFill rotWithShape="1">
          <a:blip xmlns:r="http://schemas.openxmlformats.org/officeDocument/2006/relationships" r:embed="rId9">
            <a:extLst>
              <a:ext uri="{BEBA8EAE-BF5A-486C-A8C5-ECC9F3942E4B}">
                <a14:imgProps xmlns:a14="http://schemas.microsoft.com/office/drawing/2010/main">
                  <a14:imgLayer r:embed="rId10">
                    <a14:imgEffect>
                      <a14:colorTemperature colorTemp="7200"/>
                    </a14:imgEffect>
                    <a14:imgEffect>
                      <a14:saturation sat="300000"/>
                    </a14:imgEffect>
                    <a14:imgEffect>
                      <a14:brightnessContrast contrast="20000"/>
                    </a14:imgEffect>
                  </a14:imgLayer>
                </a14:imgProps>
              </a:ext>
            </a:extLst>
          </a:blip>
          <a:srcRect/>
          <a:stretch>
            <a:fillRect l="-11000" r="-11000"/>
          </a:stretch>
        </a:blipFill>
      </dgm:spPr>
    </dgm:pt>
  </dgm:ptLst>
  <dgm:cxnLst>
    <dgm:cxn modelId="{3C991616-C360-4C84-A37E-1604B1CAB51F}" srcId="{4A20FE46-7766-4C6E-B1B0-C2F74463852D}" destId="{5695BA9D-C408-4F22-B97B-94D32D7E5C92}" srcOrd="4" destOrd="0" parTransId="{46989C6D-FD8D-4FE3-9619-BEA7C5F3AD04}" sibTransId="{8467AAEA-0EE3-4EA7-A590-D12E57B004F1}"/>
    <dgm:cxn modelId="{5E25C125-4294-4086-A311-B136BC572B68}" srcId="{4A20FE46-7766-4C6E-B1B0-C2F74463852D}" destId="{6FE30EF2-7D04-432A-9DB9-384B6E81A6AD}" srcOrd="3" destOrd="0" parTransId="{4F02243D-ADEF-4641-8528-AA1F9216A8F5}" sibTransId="{870BC154-7211-4530-8552-7D23319F011F}"/>
    <dgm:cxn modelId="{5920A731-E4AC-408F-931D-13405203BCA8}" type="presOf" srcId="{8467AAEA-0EE3-4EA7-A590-D12E57B004F1}" destId="{4907FD43-78ED-485C-930D-8300F08E2119}" srcOrd="0" destOrd="0" presId="urn:microsoft.com/office/officeart/2005/8/layout/pList2"/>
    <dgm:cxn modelId="{1F118B3C-5C60-467A-A4B8-29B35C0AACC5}" srcId="{4A20FE46-7766-4C6E-B1B0-C2F74463852D}" destId="{A5018C03-0527-4C43-AA73-14BEB0257319}" srcOrd="5" destOrd="0" parTransId="{0D7CB1C8-F032-47C8-9155-AFAE9F9170FD}" sibTransId="{22D822AF-A52F-4DC0-BC9B-63F42B2F6275}"/>
    <dgm:cxn modelId="{35D8C542-9C84-4EC1-83B2-B6A0F7571B27}" type="presOf" srcId="{C0D4EE91-626C-47FC-BBE3-88238CF6ECC7}" destId="{0EF40F44-F409-4DBD-B055-7D798642CFA6}" srcOrd="0" destOrd="0" presId="urn:microsoft.com/office/officeart/2005/8/layout/pList2"/>
    <dgm:cxn modelId="{0BBF6A69-2334-479B-B221-4BACC9796C08}" type="presOf" srcId="{870BC154-7211-4530-8552-7D23319F011F}" destId="{D3B29283-7EDF-4170-B7AF-913D531E0199}" srcOrd="0" destOrd="0" presId="urn:microsoft.com/office/officeart/2005/8/layout/pList2"/>
    <dgm:cxn modelId="{5C3A1671-6A62-4192-BF3F-5D1B81127138}" type="presOf" srcId="{68EB0AB8-0E25-4D6F-B7CE-C716A1E8F376}" destId="{1B581A75-FB3B-4E90-9070-DC30810D2220}" srcOrd="0" destOrd="0" presId="urn:microsoft.com/office/officeart/2005/8/layout/pList2"/>
    <dgm:cxn modelId="{0A442A75-0DE8-4032-A73D-949D2250F57A}" type="presOf" srcId="{6FE30EF2-7D04-432A-9DB9-384B6E81A6AD}" destId="{C0A48AA4-A489-4450-A29A-D99F245D2017}" srcOrd="0" destOrd="0" presId="urn:microsoft.com/office/officeart/2005/8/layout/pList2"/>
    <dgm:cxn modelId="{61988D75-F3B6-4058-A061-174A63F429C9}" srcId="{4A20FE46-7766-4C6E-B1B0-C2F74463852D}" destId="{810189D8-FD92-45CB-913E-DB0C2CA677E6}" srcOrd="2" destOrd="0" parTransId="{ABDA4D36-88D3-44F5-9BE0-1593D5111FE9}" sibTransId="{6D27CCF9-25E8-4C69-BA90-3DD8FAEBD890}"/>
    <dgm:cxn modelId="{0747EC85-34F0-4EB6-A07E-289A3B3BCF17}" srcId="{4A20FE46-7766-4C6E-B1B0-C2F74463852D}" destId="{A9579DD4-DA19-4C3A-9FE9-F8DC299A8E05}" srcOrd="0" destOrd="0" parTransId="{9DE23932-9106-41AC-9528-0F8E53893789}" sibTransId="{40BB27AB-6701-4535-AE53-FD38681D89CC}"/>
    <dgm:cxn modelId="{FC7FB98B-D32E-4C20-9995-714AD3DC08C9}" type="presOf" srcId="{A9579DD4-DA19-4C3A-9FE9-F8DC299A8E05}" destId="{5D8EB481-3C1C-4FDB-A1AF-5E3C64C5F5A9}" srcOrd="0" destOrd="0" presId="urn:microsoft.com/office/officeart/2005/8/layout/pList2"/>
    <dgm:cxn modelId="{036486A2-AA89-4B5F-8A1A-D23A0AFA2E79}" type="presOf" srcId="{6D27CCF9-25E8-4C69-BA90-3DD8FAEBD890}" destId="{C3810AFA-2E83-4C6B-B348-991B23F896CE}" srcOrd="0" destOrd="0" presId="urn:microsoft.com/office/officeart/2005/8/layout/pList2"/>
    <dgm:cxn modelId="{DCD38AB0-CD5D-4735-AB26-9336CBD35520}" type="presOf" srcId="{5695BA9D-C408-4F22-B97B-94D32D7E5C92}" destId="{4D96DD58-9987-4148-A809-E9D428B9030A}" srcOrd="0" destOrd="0" presId="urn:microsoft.com/office/officeart/2005/8/layout/pList2"/>
    <dgm:cxn modelId="{E21CFBB4-F668-4DBA-9DC5-77A15B9CB741}" type="presOf" srcId="{A5018C03-0527-4C43-AA73-14BEB0257319}" destId="{E6830F60-62EE-4A1E-8F3A-D84637D74620}" srcOrd="0" destOrd="0" presId="urn:microsoft.com/office/officeart/2005/8/layout/pList2"/>
    <dgm:cxn modelId="{BA2116DB-955F-4370-A005-6E0CBA58F219}" type="presOf" srcId="{810189D8-FD92-45CB-913E-DB0C2CA677E6}" destId="{0B742B75-2DDD-4AF4-BA2F-5674847909FA}" srcOrd="0" destOrd="0" presId="urn:microsoft.com/office/officeart/2005/8/layout/pList2"/>
    <dgm:cxn modelId="{DB0094E7-7A2B-4EE8-9A76-8679DC932B43}" srcId="{4A20FE46-7766-4C6E-B1B0-C2F74463852D}" destId="{C0D4EE91-626C-47FC-BBE3-88238CF6ECC7}" srcOrd="1" destOrd="0" parTransId="{B09C5184-2F58-41C9-8F2D-82FD454EF3C7}" sibTransId="{68EB0AB8-0E25-4D6F-B7CE-C716A1E8F376}"/>
    <dgm:cxn modelId="{2EC9DCE8-0E6F-4BFB-AE48-F171BB7DC904}" type="presOf" srcId="{40BB27AB-6701-4535-AE53-FD38681D89CC}" destId="{5F383FBF-9A29-4E89-8C89-82D832FEB6F0}" srcOrd="0" destOrd="0" presId="urn:microsoft.com/office/officeart/2005/8/layout/pList2"/>
    <dgm:cxn modelId="{9B89C4F8-9B15-4D5D-B69C-6095518BA462}" type="presOf" srcId="{4A20FE46-7766-4C6E-B1B0-C2F74463852D}" destId="{EF5594ED-F594-408B-A6AC-187A68751178}" srcOrd="0" destOrd="0" presId="urn:microsoft.com/office/officeart/2005/8/layout/pList2"/>
    <dgm:cxn modelId="{9B93FD33-B34E-46A4-A701-F2EE9BC67030}" type="presParOf" srcId="{EF5594ED-F594-408B-A6AC-187A68751178}" destId="{4A72375F-C48F-4984-BB76-4005A9085E50}" srcOrd="0" destOrd="0" presId="urn:microsoft.com/office/officeart/2005/8/layout/pList2"/>
    <dgm:cxn modelId="{40F8ADCD-ECA3-4F3C-B016-AAA4815D5EA6}" type="presParOf" srcId="{EF5594ED-F594-408B-A6AC-187A68751178}" destId="{FCFE19D4-FE7B-4304-A7A1-AF60C34283D9}" srcOrd="1" destOrd="0" presId="urn:microsoft.com/office/officeart/2005/8/layout/pList2"/>
    <dgm:cxn modelId="{E7C4D304-6BFA-4D9B-95B8-FA6B431DA3A2}" type="presParOf" srcId="{FCFE19D4-FE7B-4304-A7A1-AF60C34283D9}" destId="{80C9014C-B19F-4555-A574-7FD2E3998C9B}" srcOrd="0" destOrd="0" presId="urn:microsoft.com/office/officeart/2005/8/layout/pList2"/>
    <dgm:cxn modelId="{FB39E503-4984-4DB6-B0F4-9BCFABE80E59}" type="presParOf" srcId="{80C9014C-B19F-4555-A574-7FD2E3998C9B}" destId="{5D8EB481-3C1C-4FDB-A1AF-5E3C64C5F5A9}" srcOrd="0" destOrd="0" presId="urn:microsoft.com/office/officeart/2005/8/layout/pList2"/>
    <dgm:cxn modelId="{B3378388-1972-4EEA-A9EA-610718180145}" type="presParOf" srcId="{80C9014C-B19F-4555-A574-7FD2E3998C9B}" destId="{6F2F416E-F7E3-4EA4-A21C-E97CB65F6306}" srcOrd="1" destOrd="0" presId="urn:microsoft.com/office/officeart/2005/8/layout/pList2"/>
    <dgm:cxn modelId="{000D81C4-16A5-459F-8B0A-E0600D10D43F}" type="presParOf" srcId="{80C9014C-B19F-4555-A574-7FD2E3998C9B}" destId="{211D2D71-3D88-4FE7-AB69-BC41303E9BED}" srcOrd="2" destOrd="0" presId="urn:microsoft.com/office/officeart/2005/8/layout/pList2"/>
    <dgm:cxn modelId="{631B4D3E-252F-4CED-901C-58FE473CBFB0}" type="presParOf" srcId="{FCFE19D4-FE7B-4304-A7A1-AF60C34283D9}" destId="{5F383FBF-9A29-4E89-8C89-82D832FEB6F0}" srcOrd="1" destOrd="0" presId="urn:microsoft.com/office/officeart/2005/8/layout/pList2"/>
    <dgm:cxn modelId="{29566392-322D-4A7E-A353-9444ACD4E110}" type="presParOf" srcId="{FCFE19D4-FE7B-4304-A7A1-AF60C34283D9}" destId="{1F91D365-3E7C-46B7-9779-972A917847D1}" srcOrd="2" destOrd="0" presId="urn:microsoft.com/office/officeart/2005/8/layout/pList2"/>
    <dgm:cxn modelId="{D21606FA-0F8D-4B74-822C-48D18C894336}" type="presParOf" srcId="{1F91D365-3E7C-46B7-9779-972A917847D1}" destId="{0EF40F44-F409-4DBD-B055-7D798642CFA6}" srcOrd="0" destOrd="0" presId="urn:microsoft.com/office/officeart/2005/8/layout/pList2"/>
    <dgm:cxn modelId="{E8A8418D-A751-4B39-A84F-531A1E30A99C}" type="presParOf" srcId="{1F91D365-3E7C-46B7-9779-972A917847D1}" destId="{62A09064-3E54-4759-812B-9E7F83450A56}" srcOrd="1" destOrd="0" presId="urn:microsoft.com/office/officeart/2005/8/layout/pList2"/>
    <dgm:cxn modelId="{18941100-7717-4468-85F3-E75750A6188A}" type="presParOf" srcId="{1F91D365-3E7C-46B7-9779-972A917847D1}" destId="{183F319A-4B73-44AE-8411-EEC41EBB1F5C}" srcOrd="2" destOrd="0" presId="urn:microsoft.com/office/officeart/2005/8/layout/pList2"/>
    <dgm:cxn modelId="{781C7DFA-FB88-4149-939A-333C57DEDABB}" type="presParOf" srcId="{FCFE19D4-FE7B-4304-A7A1-AF60C34283D9}" destId="{1B581A75-FB3B-4E90-9070-DC30810D2220}" srcOrd="3" destOrd="0" presId="urn:microsoft.com/office/officeart/2005/8/layout/pList2"/>
    <dgm:cxn modelId="{A74C9A6D-AACC-48A4-B1C7-3C4B385DC434}" type="presParOf" srcId="{FCFE19D4-FE7B-4304-A7A1-AF60C34283D9}" destId="{5ED1F7E4-9946-46CE-A16D-18F3F3E5AF54}" srcOrd="4" destOrd="0" presId="urn:microsoft.com/office/officeart/2005/8/layout/pList2"/>
    <dgm:cxn modelId="{AD53EEFE-41D5-4C92-B377-1A32C94E93CA}" type="presParOf" srcId="{5ED1F7E4-9946-46CE-A16D-18F3F3E5AF54}" destId="{0B742B75-2DDD-4AF4-BA2F-5674847909FA}" srcOrd="0" destOrd="0" presId="urn:microsoft.com/office/officeart/2005/8/layout/pList2"/>
    <dgm:cxn modelId="{C16851E1-C3A8-4DEF-A664-231A0974FBA6}" type="presParOf" srcId="{5ED1F7E4-9946-46CE-A16D-18F3F3E5AF54}" destId="{A76AF98A-F012-4BF9-8063-70C5F03C3950}" srcOrd="1" destOrd="0" presId="urn:microsoft.com/office/officeart/2005/8/layout/pList2"/>
    <dgm:cxn modelId="{91B95130-2E58-41FF-BECA-7B62D150B742}" type="presParOf" srcId="{5ED1F7E4-9946-46CE-A16D-18F3F3E5AF54}" destId="{A64A905E-193C-43C9-845E-80346AA5FA51}" srcOrd="2" destOrd="0" presId="urn:microsoft.com/office/officeart/2005/8/layout/pList2"/>
    <dgm:cxn modelId="{FCCBC391-FF7C-4B38-BB47-C82EF067B44D}" type="presParOf" srcId="{FCFE19D4-FE7B-4304-A7A1-AF60C34283D9}" destId="{C3810AFA-2E83-4C6B-B348-991B23F896CE}" srcOrd="5" destOrd="0" presId="urn:microsoft.com/office/officeart/2005/8/layout/pList2"/>
    <dgm:cxn modelId="{B248AFCC-DD2D-42DA-9CC4-8B796F3FA02C}" type="presParOf" srcId="{FCFE19D4-FE7B-4304-A7A1-AF60C34283D9}" destId="{6298D54E-0867-4D5E-A916-C764A93EB858}" srcOrd="6" destOrd="0" presId="urn:microsoft.com/office/officeart/2005/8/layout/pList2"/>
    <dgm:cxn modelId="{C68682C5-E809-4914-B65E-BC7E3F12CDE6}" type="presParOf" srcId="{6298D54E-0867-4D5E-A916-C764A93EB858}" destId="{C0A48AA4-A489-4450-A29A-D99F245D2017}" srcOrd="0" destOrd="0" presId="urn:microsoft.com/office/officeart/2005/8/layout/pList2"/>
    <dgm:cxn modelId="{681AF2C7-437B-4261-8459-134BEC37379B}" type="presParOf" srcId="{6298D54E-0867-4D5E-A916-C764A93EB858}" destId="{8FCD3032-D96B-45BD-AD8D-F835F41D7DA6}" srcOrd="1" destOrd="0" presId="urn:microsoft.com/office/officeart/2005/8/layout/pList2"/>
    <dgm:cxn modelId="{6C67AC9A-DD85-4EB5-B305-A5774BD52654}" type="presParOf" srcId="{6298D54E-0867-4D5E-A916-C764A93EB858}" destId="{30C2D36D-2B49-45D9-8C14-CE77A7E7157E}" srcOrd="2" destOrd="0" presId="urn:microsoft.com/office/officeart/2005/8/layout/pList2"/>
    <dgm:cxn modelId="{11559FBC-C465-4B34-8ADF-96F81E0F9472}" type="presParOf" srcId="{FCFE19D4-FE7B-4304-A7A1-AF60C34283D9}" destId="{D3B29283-7EDF-4170-B7AF-913D531E0199}" srcOrd="7" destOrd="0" presId="urn:microsoft.com/office/officeart/2005/8/layout/pList2"/>
    <dgm:cxn modelId="{927542BD-4AE9-468B-9181-8D40684C6C5B}" type="presParOf" srcId="{FCFE19D4-FE7B-4304-A7A1-AF60C34283D9}" destId="{514FD067-DAE4-4CF5-AA9D-5F0C47A12BE4}" srcOrd="8" destOrd="0" presId="urn:microsoft.com/office/officeart/2005/8/layout/pList2"/>
    <dgm:cxn modelId="{A059F5B2-1F2B-4CF6-B92A-449BAE3A7617}" type="presParOf" srcId="{514FD067-DAE4-4CF5-AA9D-5F0C47A12BE4}" destId="{4D96DD58-9987-4148-A809-E9D428B9030A}" srcOrd="0" destOrd="0" presId="urn:microsoft.com/office/officeart/2005/8/layout/pList2"/>
    <dgm:cxn modelId="{0F736308-4231-463A-AF58-7110809E70A1}" type="presParOf" srcId="{514FD067-DAE4-4CF5-AA9D-5F0C47A12BE4}" destId="{8502E53E-1A1A-4308-8FF9-9FD3CB7B9BF7}" srcOrd="1" destOrd="0" presId="urn:microsoft.com/office/officeart/2005/8/layout/pList2"/>
    <dgm:cxn modelId="{C2BBF0AE-A13E-4967-8EF7-86E0288A5E60}" type="presParOf" srcId="{514FD067-DAE4-4CF5-AA9D-5F0C47A12BE4}" destId="{D0A1CA5A-BA35-4031-A7F0-17C0CCAE1B72}" srcOrd="2" destOrd="0" presId="urn:microsoft.com/office/officeart/2005/8/layout/pList2"/>
    <dgm:cxn modelId="{526C576C-62BC-4A87-8491-3B38B3FAE322}" type="presParOf" srcId="{FCFE19D4-FE7B-4304-A7A1-AF60C34283D9}" destId="{4907FD43-78ED-485C-930D-8300F08E2119}" srcOrd="9" destOrd="0" presId="urn:microsoft.com/office/officeart/2005/8/layout/pList2"/>
    <dgm:cxn modelId="{20C26743-01E2-4714-98DE-88795D33DB31}" type="presParOf" srcId="{FCFE19D4-FE7B-4304-A7A1-AF60C34283D9}" destId="{82470DA2-F7C0-4930-9846-649083214F8B}" srcOrd="10" destOrd="0" presId="urn:microsoft.com/office/officeart/2005/8/layout/pList2"/>
    <dgm:cxn modelId="{84200328-A697-4459-9B61-8475E48E7763}" type="presParOf" srcId="{82470DA2-F7C0-4930-9846-649083214F8B}" destId="{E6830F60-62EE-4A1E-8F3A-D84637D74620}" srcOrd="0" destOrd="0" presId="urn:microsoft.com/office/officeart/2005/8/layout/pList2"/>
    <dgm:cxn modelId="{E643D438-B846-4E9A-90FC-1403C7E77D27}" type="presParOf" srcId="{82470DA2-F7C0-4930-9846-649083214F8B}" destId="{EF6E9D51-BFFB-47A0-9E51-D62443D2729D}" srcOrd="1" destOrd="0" presId="urn:microsoft.com/office/officeart/2005/8/layout/pList2"/>
    <dgm:cxn modelId="{9D2ABBE5-7D0C-4B28-87C6-E5B669A0C7C3}" type="presParOf" srcId="{82470DA2-F7C0-4930-9846-649083214F8B}" destId="{0A43EF61-A41D-4EBB-A517-F731C061566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A6497F-CA58-4447-AC6F-0E5ACE187904}" type="doc">
      <dgm:prSet loTypeId="urn:microsoft.com/office/officeart/2005/8/layout/list1" loCatId="list" qsTypeId="urn:microsoft.com/office/officeart/2005/8/quickstyle/simple1" qsCatId="simple" csTypeId="urn:microsoft.com/office/officeart/2005/8/colors/accent6_2" csCatId="accent6" phldr="1"/>
      <dgm:spPr/>
    </dgm:pt>
    <dgm:pt modelId="{A563C4F9-B897-425B-96E9-FF5A58E2BDE6}">
      <dgm:prSet phldrT="[Text]"/>
      <dgm:spPr/>
      <dgm:t>
        <a:bodyPr/>
        <a:lstStyle/>
        <a:p>
          <a:r>
            <a:rPr lang="en-US" dirty="0"/>
            <a:t>Omit or distort the facts</a:t>
          </a:r>
        </a:p>
      </dgm:t>
    </dgm:pt>
    <dgm:pt modelId="{0531384D-5F90-4893-9C60-B5260ECC855F}" type="parTrans" cxnId="{2A804880-4D2A-49D2-94D2-42CB93B7BE0D}">
      <dgm:prSet/>
      <dgm:spPr/>
      <dgm:t>
        <a:bodyPr/>
        <a:lstStyle/>
        <a:p>
          <a:endParaRPr lang="en-US"/>
        </a:p>
      </dgm:t>
    </dgm:pt>
    <dgm:pt modelId="{74F6D326-1F24-433D-8D33-07559782E98D}" type="sibTrans" cxnId="{2A804880-4D2A-49D2-94D2-42CB93B7BE0D}">
      <dgm:prSet/>
      <dgm:spPr/>
      <dgm:t>
        <a:bodyPr/>
        <a:lstStyle/>
        <a:p>
          <a:endParaRPr lang="en-US"/>
        </a:p>
      </dgm:t>
    </dgm:pt>
    <dgm:pt modelId="{FDF00440-BED6-46DD-BCA6-4E0035E46ED2}">
      <dgm:prSet phldrT="[Text]" custT="1"/>
      <dgm:spPr/>
      <dgm:t>
        <a:bodyPr/>
        <a:lstStyle/>
        <a:p>
          <a:r>
            <a:rPr lang="en-US" sz="2000" dirty="0"/>
            <a:t>Use stereotypes and derogatory words to describe people or ideas</a:t>
          </a:r>
        </a:p>
      </dgm:t>
    </dgm:pt>
    <dgm:pt modelId="{11E30F80-CBFE-4A0F-8C18-99CEE802FD2B}" type="parTrans" cxnId="{EEE20703-26CA-49AE-B68D-F25A5DF85221}">
      <dgm:prSet/>
      <dgm:spPr/>
      <dgm:t>
        <a:bodyPr/>
        <a:lstStyle/>
        <a:p>
          <a:endParaRPr lang="en-US"/>
        </a:p>
      </dgm:t>
    </dgm:pt>
    <dgm:pt modelId="{B265BB59-575B-4A44-BFAD-5545210F9C56}" type="sibTrans" cxnId="{EEE20703-26CA-49AE-B68D-F25A5DF85221}">
      <dgm:prSet/>
      <dgm:spPr/>
      <dgm:t>
        <a:bodyPr/>
        <a:lstStyle/>
        <a:p>
          <a:endParaRPr lang="en-US"/>
        </a:p>
      </dgm:t>
    </dgm:pt>
    <dgm:pt modelId="{F5471198-65BB-4A92-B41F-F51AF5540F5A}">
      <dgm:prSet phldrT="[Text]"/>
      <dgm:spPr/>
      <dgm:t>
        <a:bodyPr/>
        <a:lstStyle/>
        <a:p>
          <a:r>
            <a:rPr lang="en-US" dirty="0"/>
            <a:t>Make assertions without providing evidence</a:t>
          </a:r>
        </a:p>
      </dgm:t>
    </dgm:pt>
    <dgm:pt modelId="{C5E1ECCA-DA09-4716-A228-94BF43E5F10E}" type="parTrans" cxnId="{B43F588C-A305-4C3B-8397-212935FBC776}">
      <dgm:prSet/>
      <dgm:spPr/>
      <dgm:t>
        <a:bodyPr/>
        <a:lstStyle/>
        <a:p>
          <a:endParaRPr lang="en-US"/>
        </a:p>
      </dgm:t>
    </dgm:pt>
    <dgm:pt modelId="{83A33DAE-11D1-4DF0-9CCB-73098B529047}" type="sibTrans" cxnId="{B43F588C-A305-4C3B-8397-212935FBC776}">
      <dgm:prSet/>
      <dgm:spPr/>
      <dgm:t>
        <a:bodyPr/>
        <a:lstStyle/>
        <a:p>
          <a:endParaRPr lang="en-US"/>
        </a:p>
      </dgm:t>
    </dgm:pt>
    <dgm:pt modelId="{F8DAFF7B-1F6C-4AA4-89D0-7034977C656E}">
      <dgm:prSet/>
      <dgm:spPr/>
      <dgm:t>
        <a:bodyPr/>
        <a:lstStyle/>
        <a:p>
          <a:r>
            <a:rPr lang="en-US" dirty="0"/>
            <a:t>Quote only a select group of people</a:t>
          </a:r>
        </a:p>
      </dgm:t>
    </dgm:pt>
    <dgm:pt modelId="{898645F8-7DC5-4B11-B8D1-4A5D83BFCAB2}" type="parTrans" cxnId="{CA814A90-75AA-4949-A1B5-BF70193371F0}">
      <dgm:prSet/>
      <dgm:spPr/>
      <dgm:t>
        <a:bodyPr/>
        <a:lstStyle/>
        <a:p>
          <a:endParaRPr lang="en-US"/>
        </a:p>
      </dgm:t>
    </dgm:pt>
    <dgm:pt modelId="{88551379-7C5C-4443-8317-AD2D7D7893AD}" type="sibTrans" cxnId="{CA814A90-75AA-4949-A1B5-BF70193371F0}">
      <dgm:prSet/>
      <dgm:spPr/>
      <dgm:t>
        <a:bodyPr/>
        <a:lstStyle/>
        <a:p>
          <a:endParaRPr lang="en-US"/>
        </a:p>
      </dgm:t>
    </dgm:pt>
    <dgm:pt modelId="{8C48E6EF-C76F-4CCA-A3D7-E7F4EFE4FA69}">
      <dgm:prSet/>
      <dgm:spPr/>
      <dgm:t>
        <a:bodyPr/>
        <a:lstStyle/>
        <a:p>
          <a:r>
            <a:rPr lang="en-US" dirty="0"/>
            <a:t>Failure to contextualize what is being reported</a:t>
          </a:r>
        </a:p>
      </dgm:t>
    </dgm:pt>
    <dgm:pt modelId="{E17A7EA6-9FE7-4844-A1EE-D9A2ADC0702E}" type="parTrans" cxnId="{B72AB580-AD1E-46F9-9B28-6A7DF41CDDC3}">
      <dgm:prSet/>
      <dgm:spPr/>
      <dgm:t>
        <a:bodyPr/>
        <a:lstStyle/>
        <a:p>
          <a:endParaRPr lang="en-US"/>
        </a:p>
      </dgm:t>
    </dgm:pt>
    <dgm:pt modelId="{04B9F60A-3881-4CE4-9542-E51E95956717}" type="sibTrans" cxnId="{B72AB580-AD1E-46F9-9B28-6A7DF41CDDC3}">
      <dgm:prSet/>
      <dgm:spPr/>
      <dgm:t>
        <a:bodyPr/>
        <a:lstStyle/>
        <a:p>
          <a:endParaRPr lang="en-US"/>
        </a:p>
      </dgm:t>
    </dgm:pt>
    <dgm:pt modelId="{839055E6-0C27-40EF-954F-BEFC7C51109F}">
      <dgm:prSet/>
      <dgm:spPr/>
      <dgm:t>
        <a:bodyPr/>
        <a:lstStyle/>
        <a:p>
          <a:r>
            <a:rPr lang="en-US" dirty="0"/>
            <a:t>Distort the facts in words or by manipulating images</a:t>
          </a:r>
        </a:p>
      </dgm:t>
    </dgm:pt>
    <dgm:pt modelId="{BE68B20B-9C23-4612-BFA5-7D5C2D561B28}" type="parTrans" cxnId="{DCEA6EA9-96A4-4BD9-AAA1-8D5FA90CED4B}">
      <dgm:prSet/>
      <dgm:spPr/>
      <dgm:t>
        <a:bodyPr/>
        <a:lstStyle/>
        <a:p>
          <a:endParaRPr lang="en-US"/>
        </a:p>
      </dgm:t>
    </dgm:pt>
    <dgm:pt modelId="{030FF7CE-758C-47D2-AFF5-C206665A5A44}" type="sibTrans" cxnId="{DCEA6EA9-96A4-4BD9-AAA1-8D5FA90CED4B}">
      <dgm:prSet/>
      <dgm:spPr/>
      <dgm:t>
        <a:bodyPr/>
        <a:lstStyle/>
        <a:p>
          <a:endParaRPr lang="en-US"/>
        </a:p>
      </dgm:t>
    </dgm:pt>
    <dgm:pt modelId="{3BA0BC9E-9CBB-44EB-9818-55C409681DC1}" type="pres">
      <dgm:prSet presAssocID="{CDA6497F-CA58-4447-AC6F-0E5ACE187904}" presName="linear" presStyleCnt="0">
        <dgm:presLayoutVars>
          <dgm:dir/>
          <dgm:animLvl val="lvl"/>
          <dgm:resizeHandles val="exact"/>
        </dgm:presLayoutVars>
      </dgm:prSet>
      <dgm:spPr/>
    </dgm:pt>
    <dgm:pt modelId="{1DAD31F1-0F2D-4195-873F-7468CFDA14AB}" type="pres">
      <dgm:prSet presAssocID="{A563C4F9-B897-425B-96E9-FF5A58E2BDE6}" presName="parentLin" presStyleCnt="0"/>
      <dgm:spPr/>
    </dgm:pt>
    <dgm:pt modelId="{EABF310A-4862-48D7-B343-FA6E29AABF54}" type="pres">
      <dgm:prSet presAssocID="{A563C4F9-B897-425B-96E9-FF5A58E2BDE6}" presName="parentLeftMargin" presStyleLbl="node1" presStyleIdx="0" presStyleCnt="6"/>
      <dgm:spPr/>
    </dgm:pt>
    <dgm:pt modelId="{08EFC8E0-557B-49CD-B102-15DE385910D5}" type="pres">
      <dgm:prSet presAssocID="{A563C4F9-B897-425B-96E9-FF5A58E2BDE6}" presName="parentText" presStyleLbl="node1" presStyleIdx="0" presStyleCnt="6" custScaleX="139182" custLinFactNeighborX="-85817" custLinFactNeighborY="18009">
        <dgm:presLayoutVars>
          <dgm:chMax val="0"/>
          <dgm:bulletEnabled val="1"/>
        </dgm:presLayoutVars>
      </dgm:prSet>
      <dgm:spPr/>
    </dgm:pt>
    <dgm:pt modelId="{8CC72D30-115E-4F8F-A5DD-010FF9C3A6E5}" type="pres">
      <dgm:prSet presAssocID="{A563C4F9-B897-425B-96E9-FF5A58E2BDE6}" presName="negativeSpace" presStyleCnt="0"/>
      <dgm:spPr/>
    </dgm:pt>
    <dgm:pt modelId="{02C720DC-50BE-44DF-9816-DF5C30E49ABD}" type="pres">
      <dgm:prSet presAssocID="{A563C4F9-B897-425B-96E9-FF5A58E2BDE6}" presName="childText" presStyleLbl="conFgAcc1" presStyleIdx="0" presStyleCnt="6">
        <dgm:presLayoutVars>
          <dgm:bulletEnabled val="1"/>
        </dgm:presLayoutVars>
      </dgm:prSet>
      <dgm:spPr/>
    </dgm:pt>
    <dgm:pt modelId="{D8CB0B83-3CCB-48ED-A4CC-DC5437E5A192}" type="pres">
      <dgm:prSet presAssocID="{74F6D326-1F24-433D-8D33-07559782E98D}" presName="spaceBetweenRectangles" presStyleCnt="0"/>
      <dgm:spPr/>
    </dgm:pt>
    <dgm:pt modelId="{0969E399-777A-4FFF-933D-2A3EC3C39CA9}" type="pres">
      <dgm:prSet presAssocID="{839055E6-0C27-40EF-954F-BEFC7C51109F}" presName="parentLin" presStyleCnt="0"/>
      <dgm:spPr/>
    </dgm:pt>
    <dgm:pt modelId="{50B51F34-F542-4BBE-959C-89DD986C2F2D}" type="pres">
      <dgm:prSet presAssocID="{839055E6-0C27-40EF-954F-BEFC7C51109F}" presName="parentLeftMargin" presStyleLbl="node1" presStyleIdx="0" presStyleCnt="6"/>
      <dgm:spPr/>
    </dgm:pt>
    <dgm:pt modelId="{526AF3EA-7023-43A6-B0CC-01ED3434865D}" type="pres">
      <dgm:prSet presAssocID="{839055E6-0C27-40EF-954F-BEFC7C51109F}" presName="parentText" presStyleLbl="node1" presStyleIdx="1" presStyleCnt="6" custScaleX="139098" custLinFactNeighborX="-90456" custLinFactNeighborY="16008">
        <dgm:presLayoutVars>
          <dgm:chMax val="0"/>
          <dgm:bulletEnabled val="1"/>
        </dgm:presLayoutVars>
      </dgm:prSet>
      <dgm:spPr/>
    </dgm:pt>
    <dgm:pt modelId="{AC0F031D-B8C8-4FDB-85C3-B69B7D9D3550}" type="pres">
      <dgm:prSet presAssocID="{839055E6-0C27-40EF-954F-BEFC7C51109F}" presName="negativeSpace" presStyleCnt="0"/>
      <dgm:spPr/>
    </dgm:pt>
    <dgm:pt modelId="{595DFB6D-2125-4899-80F1-D9C59C186864}" type="pres">
      <dgm:prSet presAssocID="{839055E6-0C27-40EF-954F-BEFC7C51109F}" presName="childText" presStyleLbl="conFgAcc1" presStyleIdx="1" presStyleCnt="6">
        <dgm:presLayoutVars>
          <dgm:bulletEnabled val="1"/>
        </dgm:presLayoutVars>
      </dgm:prSet>
      <dgm:spPr/>
    </dgm:pt>
    <dgm:pt modelId="{226F258C-AD25-4AC6-B44A-08F677BD7245}" type="pres">
      <dgm:prSet presAssocID="{030FF7CE-758C-47D2-AFF5-C206665A5A44}" presName="spaceBetweenRectangles" presStyleCnt="0"/>
      <dgm:spPr/>
    </dgm:pt>
    <dgm:pt modelId="{083E88C5-AFD4-46A3-9DE2-DE49719748D0}" type="pres">
      <dgm:prSet presAssocID="{F8DAFF7B-1F6C-4AA4-89D0-7034977C656E}" presName="parentLin" presStyleCnt="0"/>
      <dgm:spPr/>
    </dgm:pt>
    <dgm:pt modelId="{D92B2643-643D-426C-867D-5BD8B11AA676}" type="pres">
      <dgm:prSet presAssocID="{F8DAFF7B-1F6C-4AA4-89D0-7034977C656E}" presName="parentLeftMargin" presStyleLbl="node1" presStyleIdx="1" presStyleCnt="6"/>
      <dgm:spPr/>
    </dgm:pt>
    <dgm:pt modelId="{6493493E-9F84-4D56-B157-B3A95FC75FFD}" type="pres">
      <dgm:prSet presAssocID="{F8DAFF7B-1F6C-4AA4-89D0-7034977C656E}" presName="parentText" presStyleLbl="node1" presStyleIdx="2" presStyleCnt="6" custScaleX="142857" custLinFactNeighborX="-90456" custLinFactNeighborY="9823">
        <dgm:presLayoutVars>
          <dgm:chMax val="0"/>
          <dgm:bulletEnabled val="1"/>
        </dgm:presLayoutVars>
      </dgm:prSet>
      <dgm:spPr/>
    </dgm:pt>
    <dgm:pt modelId="{97C98059-13FE-4999-BC70-7B2B5B88D19C}" type="pres">
      <dgm:prSet presAssocID="{F8DAFF7B-1F6C-4AA4-89D0-7034977C656E}" presName="negativeSpace" presStyleCnt="0"/>
      <dgm:spPr/>
    </dgm:pt>
    <dgm:pt modelId="{1560948C-96C6-4875-80D3-4787064FAB87}" type="pres">
      <dgm:prSet presAssocID="{F8DAFF7B-1F6C-4AA4-89D0-7034977C656E}" presName="childText" presStyleLbl="conFgAcc1" presStyleIdx="2" presStyleCnt="6">
        <dgm:presLayoutVars>
          <dgm:bulletEnabled val="1"/>
        </dgm:presLayoutVars>
      </dgm:prSet>
      <dgm:spPr/>
    </dgm:pt>
    <dgm:pt modelId="{9AE08655-53A3-452F-9347-53D8DDD9A15E}" type="pres">
      <dgm:prSet presAssocID="{88551379-7C5C-4443-8317-AD2D7D7893AD}" presName="spaceBetweenRectangles" presStyleCnt="0"/>
      <dgm:spPr/>
    </dgm:pt>
    <dgm:pt modelId="{01FD99D0-3101-4E30-8EEA-05AC7C1D21BD}" type="pres">
      <dgm:prSet presAssocID="{8C48E6EF-C76F-4CCA-A3D7-E7F4EFE4FA69}" presName="parentLin" presStyleCnt="0"/>
      <dgm:spPr/>
    </dgm:pt>
    <dgm:pt modelId="{53EB6E39-5CD5-4E81-8F29-72D4A4D18FD2}" type="pres">
      <dgm:prSet presAssocID="{8C48E6EF-C76F-4CCA-A3D7-E7F4EFE4FA69}" presName="parentLeftMargin" presStyleLbl="node1" presStyleIdx="2" presStyleCnt="6"/>
      <dgm:spPr/>
    </dgm:pt>
    <dgm:pt modelId="{0A3F94BC-1C51-4711-BBA5-950E2228F6BE}" type="pres">
      <dgm:prSet presAssocID="{8C48E6EF-C76F-4CCA-A3D7-E7F4EFE4FA69}" presName="parentText" presStyleLbl="node1" presStyleIdx="3" presStyleCnt="6" custScaleX="149390" custLinFactNeighborX="-93935" custLinFactNeighborY="1637">
        <dgm:presLayoutVars>
          <dgm:chMax val="0"/>
          <dgm:bulletEnabled val="1"/>
        </dgm:presLayoutVars>
      </dgm:prSet>
      <dgm:spPr/>
    </dgm:pt>
    <dgm:pt modelId="{65C732A7-ACC8-4A22-AD5F-CD1B7A13F526}" type="pres">
      <dgm:prSet presAssocID="{8C48E6EF-C76F-4CCA-A3D7-E7F4EFE4FA69}" presName="negativeSpace" presStyleCnt="0"/>
      <dgm:spPr/>
    </dgm:pt>
    <dgm:pt modelId="{742852E4-500F-4D9E-8F21-369B61F63DCE}" type="pres">
      <dgm:prSet presAssocID="{8C48E6EF-C76F-4CCA-A3D7-E7F4EFE4FA69}" presName="childText" presStyleLbl="conFgAcc1" presStyleIdx="3" presStyleCnt="6" custLinFactNeighborY="-35800">
        <dgm:presLayoutVars>
          <dgm:bulletEnabled val="1"/>
        </dgm:presLayoutVars>
      </dgm:prSet>
      <dgm:spPr/>
    </dgm:pt>
    <dgm:pt modelId="{3B9E6224-7981-4A93-A967-425C1DB59994}" type="pres">
      <dgm:prSet presAssocID="{04B9F60A-3881-4CE4-9542-E51E95956717}" presName="spaceBetweenRectangles" presStyleCnt="0"/>
      <dgm:spPr/>
    </dgm:pt>
    <dgm:pt modelId="{F6049A7A-4B9D-44F4-9518-4027EAB5A985}" type="pres">
      <dgm:prSet presAssocID="{FDF00440-BED6-46DD-BCA6-4E0035E46ED2}" presName="parentLin" presStyleCnt="0"/>
      <dgm:spPr/>
    </dgm:pt>
    <dgm:pt modelId="{9A4F1695-CBC7-4385-AD79-08344BB52D3E}" type="pres">
      <dgm:prSet presAssocID="{FDF00440-BED6-46DD-BCA6-4E0035E46ED2}" presName="parentLeftMargin" presStyleLbl="node1" presStyleIdx="3" presStyleCnt="6"/>
      <dgm:spPr/>
    </dgm:pt>
    <dgm:pt modelId="{AA4E4F6B-3096-4C9B-818F-AEFEAFA4F5ED}" type="pres">
      <dgm:prSet presAssocID="{FDF00440-BED6-46DD-BCA6-4E0035E46ED2}" presName="parentText" presStyleLbl="node1" presStyleIdx="4" presStyleCnt="6" custScaleX="138951" custLinFactNeighborX="-91356" custLinFactNeighborY="-592">
        <dgm:presLayoutVars>
          <dgm:chMax val="0"/>
          <dgm:bulletEnabled val="1"/>
        </dgm:presLayoutVars>
      </dgm:prSet>
      <dgm:spPr/>
    </dgm:pt>
    <dgm:pt modelId="{9346A0B5-8B6E-4767-BCAB-DD70C9004032}" type="pres">
      <dgm:prSet presAssocID="{FDF00440-BED6-46DD-BCA6-4E0035E46ED2}" presName="negativeSpace" presStyleCnt="0"/>
      <dgm:spPr/>
    </dgm:pt>
    <dgm:pt modelId="{A9D06CE5-234D-40D4-8040-6ABA7F26C758}" type="pres">
      <dgm:prSet presAssocID="{FDF00440-BED6-46DD-BCA6-4E0035E46ED2}" presName="childText" presStyleLbl="conFgAcc1" presStyleIdx="4" presStyleCnt="6">
        <dgm:presLayoutVars>
          <dgm:bulletEnabled val="1"/>
        </dgm:presLayoutVars>
      </dgm:prSet>
      <dgm:spPr/>
    </dgm:pt>
    <dgm:pt modelId="{46E2DA07-9F5C-4253-BBF3-CDA1199E23D1}" type="pres">
      <dgm:prSet presAssocID="{B265BB59-575B-4A44-BFAD-5545210F9C56}" presName="spaceBetweenRectangles" presStyleCnt="0"/>
      <dgm:spPr/>
    </dgm:pt>
    <dgm:pt modelId="{B14FA8AE-B6CD-4DD9-A2B7-2E0064C5F92A}" type="pres">
      <dgm:prSet presAssocID="{F5471198-65BB-4A92-B41F-F51AF5540F5A}" presName="parentLin" presStyleCnt="0"/>
      <dgm:spPr/>
    </dgm:pt>
    <dgm:pt modelId="{3847BC50-F98B-4905-B033-A131D326A1D0}" type="pres">
      <dgm:prSet presAssocID="{F5471198-65BB-4A92-B41F-F51AF5540F5A}" presName="parentLeftMargin" presStyleLbl="node1" presStyleIdx="4" presStyleCnt="6"/>
      <dgm:spPr/>
    </dgm:pt>
    <dgm:pt modelId="{925B3E52-3B78-4A9D-AC31-86CFB9DA0376}" type="pres">
      <dgm:prSet presAssocID="{F5471198-65BB-4A92-B41F-F51AF5540F5A}" presName="parentText" presStyleLbl="node1" presStyleIdx="5" presStyleCnt="6" custScaleX="136448" custLinFactNeighborX="-88137" custLinFactNeighborY="-876">
        <dgm:presLayoutVars>
          <dgm:chMax val="0"/>
          <dgm:bulletEnabled val="1"/>
        </dgm:presLayoutVars>
      </dgm:prSet>
      <dgm:spPr/>
    </dgm:pt>
    <dgm:pt modelId="{8B358419-61E6-43C0-9D71-35F8B005C084}" type="pres">
      <dgm:prSet presAssocID="{F5471198-65BB-4A92-B41F-F51AF5540F5A}" presName="negativeSpace" presStyleCnt="0"/>
      <dgm:spPr/>
    </dgm:pt>
    <dgm:pt modelId="{599157B4-4A96-41E9-B0EB-AEDF76979447}" type="pres">
      <dgm:prSet presAssocID="{F5471198-65BB-4A92-B41F-F51AF5540F5A}" presName="childText" presStyleLbl="conFgAcc1" presStyleIdx="5" presStyleCnt="6">
        <dgm:presLayoutVars>
          <dgm:bulletEnabled val="1"/>
        </dgm:presLayoutVars>
      </dgm:prSet>
      <dgm:spPr/>
    </dgm:pt>
  </dgm:ptLst>
  <dgm:cxnLst>
    <dgm:cxn modelId="{EEE20703-26CA-49AE-B68D-F25A5DF85221}" srcId="{CDA6497F-CA58-4447-AC6F-0E5ACE187904}" destId="{FDF00440-BED6-46DD-BCA6-4E0035E46ED2}" srcOrd="4" destOrd="0" parTransId="{11E30F80-CBFE-4A0F-8C18-99CEE802FD2B}" sibTransId="{B265BB59-575B-4A44-BFAD-5545210F9C56}"/>
    <dgm:cxn modelId="{A0695209-43D1-4646-9194-CA3884BEB900}" type="presOf" srcId="{839055E6-0C27-40EF-954F-BEFC7C51109F}" destId="{526AF3EA-7023-43A6-B0CC-01ED3434865D}" srcOrd="1" destOrd="0" presId="urn:microsoft.com/office/officeart/2005/8/layout/list1"/>
    <dgm:cxn modelId="{460ECA21-FE64-4C2C-B1EC-372FC741D0D1}" type="presOf" srcId="{F8DAFF7B-1F6C-4AA4-89D0-7034977C656E}" destId="{6493493E-9F84-4D56-B157-B3A95FC75FFD}" srcOrd="1" destOrd="0" presId="urn:microsoft.com/office/officeart/2005/8/layout/list1"/>
    <dgm:cxn modelId="{8920F222-2ECB-4F40-9B9F-F4622765ED2C}" type="presOf" srcId="{A563C4F9-B897-425B-96E9-FF5A58E2BDE6}" destId="{08EFC8E0-557B-49CD-B102-15DE385910D5}" srcOrd="1" destOrd="0" presId="urn:microsoft.com/office/officeart/2005/8/layout/list1"/>
    <dgm:cxn modelId="{DF60E82A-26FB-4AAA-902D-5A986889B028}" type="presOf" srcId="{CDA6497F-CA58-4447-AC6F-0E5ACE187904}" destId="{3BA0BC9E-9CBB-44EB-9818-55C409681DC1}" srcOrd="0" destOrd="0" presId="urn:microsoft.com/office/officeart/2005/8/layout/list1"/>
    <dgm:cxn modelId="{70D1463E-8CB9-4B3B-B2D5-1952E54817F4}" type="presOf" srcId="{839055E6-0C27-40EF-954F-BEFC7C51109F}" destId="{50B51F34-F542-4BBE-959C-89DD986C2F2D}" srcOrd="0" destOrd="0" presId="urn:microsoft.com/office/officeart/2005/8/layout/list1"/>
    <dgm:cxn modelId="{16CB6C48-09D9-418B-9215-B9BB2363B0E7}" type="presOf" srcId="{F5471198-65BB-4A92-B41F-F51AF5540F5A}" destId="{3847BC50-F98B-4905-B033-A131D326A1D0}" srcOrd="0" destOrd="0" presId="urn:microsoft.com/office/officeart/2005/8/layout/list1"/>
    <dgm:cxn modelId="{3623C768-7975-47BA-A9EB-A8CC0FE85E3E}" type="presOf" srcId="{8C48E6EF-C76F-4CCA-A3D7-E7F4EFE4FA69}" destId="{53EB6E39-5CD5-4E81-8F29-72D4A4D18FD2}" srcOrd="0" destOrd="0" presId="urn:microsoft.com/office/officeart/2005/8/layout/list1"/>
    <dgm:cxn modelId="{2A804880-4D2A-49D2-94D2-42CB93B7BE0D}" srcId="{CDA6497F-CA58-4447-AC6F-0E5ACE187904}" destId="{A563C4F9-B897-425B-96E9-FF5A58E2BDE6}" srcOrd="0" destOrd="0" parTransId="{0531384D-5F90-4893-9C60-B5260ECC855F}" sibTransId="{74F6D326-1F24-433D-8D33-07559782E98D}"/>
    <dgm:cxn modelId="{B72AB580-AD1E-46F9-9B28-6A7DF41CDDC3}" srcId="{CDA6497F-CA58-4447-AC6F-0E5ACE187904}" destId="{8C48E6EF-C76F-4CCA-A3D7-E7F4EFE4FA69}" srcOrd="3" destOrd="0" parTransId="{E17A7EA6-9FE7-4844-A1EE-D9A2ADC0702E}" sibTransId="{04B9F60A-3881-4CE4-9542-E51E95956717}"/>
    <dgm:cxn modelId="{F2638D84-2F80-40E7-858E-EE5FB5618313}" type="presOf" srcId="{8C48E6EF-C76F-4CCA-A3D7-E7F4EFE4FA69}" destId="{0A3F94BC-1C51-4711-BBA5-950E2228F6BE}" srcOrd="1" destOrd="0" presId="urn:microsoft.com/office/officeart/2005/8/layout/list1"/>
    <dgm:cxn modelId="{B43F588C-A305-4C3B-8397-212935FBC776}" srcId="{CDA6497F-CA58-4447-AC6F-0E5ACE187904}" destId="{F5471198-65BB-4A92-B41F-F51AF5540F5A}" srcOrd="5" destOrd="0" parTransId="{C5E1ECCA-DA09-4716-A228-94BF43E5F10E}" sibTransId="{83A33DAE-11D1-4DF0-9CCB-73098B529047}"/>
    <dgm:cxn modelId="{BE9F0A90-69C1-4E7B-9183-3ECE2A9CD560}" type="presOf" srcId="{FDF00440-BED6-46DD-BCA6-4E0035E46ED2}" destId="{AA4E4F6B-3096-4C9B-818F-AEFEAFA4F5ED}" srcOrd="1" destOrd="0" presId="urn:microsoft.com/office/officeart/2005/8/layout/list1"/>
    <dgm:cxn modelId="{CA814A90-75AA-4949-A1B5-BF70193371F0}" srcId="{CDA6497F-CA58-4447-AC6F-0E5ACE187904}" destId="{F8DAFF7B-1F6C-4AA4-89D0-7034977C656E}" srcOrd="2" destOrd="0" parTransId="{898645F8-7DC5-4B11-B8D1-4A5D83BFCAB2}" sibTransId="{88551379-7C5C-4443-8317-AD2D7D7893AD}"/>
    <dgm:cxn modelId="{DCEA6EA9-96A4-4BD9-AAA1-8D5FA90CED4B}" srcId="{CDA6497F-CA58-4447-AC6F-0E5ACE187904}" destId="{839055E6-0C27-40EF-954F-BEFC7C51109F}" srcOrd="1" destOrd="0" parTransId="{BE68B20B-9C23-4612-BFA5-7D5C2D561B28}" sibTransId="{030FF7CE-758C-47D2-AFF5-C206665A5A44}"/>
    <dgm:cxn modelId="{64C1B2B3-0A08-42F8-B6D9-B7E27A6A2FB9}" type="presOf" srcId="{FDF00440-BED6-46DD-BCA6-4E0035E46ED2}" destId="{9A4F1695-CBC7-4385-AD79-08344BB52D3E}" srcOrd="0" destOrd="0" presId="urn:microsoft.com/office/officeart/2005/8/layout/list1"/>
    <dgm:cxn modelId="{1258D0BD-0EBB-49D8-AD44-87ADD9DD3267}" type="presOf" srcId="{A563C4F9-B897-425B-96E9-FF5A58E2BDE6}" destId="{EABF310A-4862-48D7-B343-FA6E29AABF54}" srcOrd="0" destOrd="0" presId="urn:microsoft.com/office/officeart/2005/8/layout/list1"/>
    <dgm:cxn modelId="{6FC1AAE5-4113-49AE-8FBF-5CEF50260326}" type="presOf" srcId="{F8DAFF7B-1F6C-4AA4-89D0-7034977C656E}" destId="{D92B2643-643D-426C-867D-5BD8B11AA676}" srcOrd="0" destOrd="0" presId="urn:microsoft.com/office/officeart/2005/8/layout/list1"/>
    <dgm:cxn modelId="{6AE7A3ED-CFA1-40C1-9DB2-3EEB9E9FA2BB}" type="presOf" srcId="{F5471198-65BB-4A92-B41F-F51AF5540F5A}" destId="{925B3E52-3B78-4A9D-AC31-86CFB9DA0376}" srcOrd="1" destOrd="0" presId="urn:microsoft.com/office/officeart/2005/8/layout/list1"/>
    <dgm:cxn modelId="{FF4C4FC0-9CE4-433E-9D8E-6575CCAD8812}" type="presParOf" srcId="{3BA0BC9E-9CBB-44EB-9818-55C409681DC1}" destId="{1DAD31F1-0F2D-4195-873F-7468CFDA14AB}" srcOrd="0" destOrd="0" presId="urn:microsoft.com/office/officeart/2005/8/layout/list1"/>
    <dgm:cxn modelId="{6389A5BB-7471-40D1-B0CC-3449F4D14822}" type="presParOf" srcId="{1DAD31F1-0F2D-4195-873F-7468CFDA14AB}" destId="{EABF310A-4862-48D7-B343-FA6E29AABF54}" srcOrd="0" destOrd="0" presId="urn:microsoft.com/office/officeart/2005/8/layout/list1"/>
    <dgm:cxn modelId="{63E99990-BDC2-489F-B8D2-E3B62DA059A8}" type="presParOf" srcId="{1DAD31F1-0F2D-4195-873F-7468CFDA14AB}" destId="{08EFC8E0-557B-49CD-B102-15DE385910D5}" srcOrd="1" destOrd="0" presId="urn:microsoft.com/office/officeart/2005/8/layout/list1"/>
    <dgm:cxn modelId="{1352B845-B2D3-4B45-A866-921B50CF3966}" type="presParOf" srcId="{3BA0BC9E-9CBB-44EB-9818-55C409681DC1}" destId="{8CC72D30-115E-4F8F-A5DD-010FF9C3A6E5}" srcOrd="1" destOrd="0" presId="urn:microsoft.com/office/officeart/2005/8/layout/list1"/>
    <dgm:cxn modelId="{1A691E91-2807-453D-9F16-89172F174CCD}" type="presParOf" srcId="{3BA0BC9E-9CBB-44EB-9818-55C409681DC1}" destId="{02C720DC-50BE-44DF-9816-DF5C30E49ABD}" srcOrd="2" destOrd="0" presId="urn:microsoft.com/office/officeart/2005/8/layout/list1"/>
    <dgm:cxn modelId="{8EE16B1F-0B19-44F5-9C11-BB0D870EF11C}" type="presParOf" srcId="{3BA0BC9E-9CBB-44EB-9818-55C409681DC1}" destId="{D8CB0B83-3CCB-48ED-A4CC-DC5437E5A192}" srcOrd="3" destOrd="0" presId="urn:microsoft.com/office/officeart/2005/8/layout/list1"/>
    <dgm:cxn modelId="{F23BC77A-42A9-4755-B9CE-14F775B263F7}" type="presParOf" srcId="{3BA0BC9E-9CBB-44EB-9818-55C409681DC1}" destId="{0969E399-777A-4FFF-933D-2A3EC3C39CA9}" srcOrd="4" destOrd="0" presId="urn:microsoft.com/office/officeart/2005/8/layout/list1"/>
    <dgm:cxn modelId="{A11E684B-525D-4F8A-914E-ED2B5BFC86F8}" type="presParOf" srcId="{0969E399-777A-4FFF-933D-2A3EC3C39CA9}" destId="{50B51F34-F542-4BBE-959C-89DD986C2F2D}" srcOrd="0" destOrd="0" presId="urn:microsoft.com/office/officeart/2005/8/layout/list1"/>
    <dgm:cxn modelId="{F7366086-A070-4F33-B2D6-C8EC57ABE19A}" type="presParOf" srcId="{0969E399-777A-4FFF-933D-2A3EC3C39CA9}" destId="{526AF3EA-7023-43A6-B0CC-01ED3434865D}" srcOrd="1" destOrd="0" presId="urn:microsoft.com/office/officeart/2005/8/layout/list1"/>
    <dgm:cxn modelId="{AE0F196F-C9B8-4F67-8BFB-5B530012F8A6}" type="presParOf" srcId="{3BA0BC9E-9CBB-44EB-9818-55C409681DC1}" destId="{AC0F031D-B8C8-4FDB-85C3-B69B7D9D3550}" srcOrd="5" destOrd="0" presId="urn:microsoft.com/office/officeart/2005/8/layout/list1"/>
    <dgm:cxn modelId="{1AF2F206-9E1E-4E0D-8CCD-3CB6AC77D2B6}" type="presParOf" srcId="{3BA0BC9E-9CBB-44EB-9818-55C409681DC1}" destId="{595DFB6D-2125-4899-80F1-D9C59C186864}" srcOrd="6" destOrd="0" presId="urn:microsoft.com/office/officeart/2005/8/layout/list1"/>
    <dgm:cxn modelId="{6DDA4830-9B13-4CF9-BE2D-012417C1667A}" type="presParOf" srcId="{3BA0BC9E-9CBB-44EB-9818-55C409681DC1}" destId="{226F258C-AD25-4AC6-B44A-08F677BD7245}" srcOrd="7" destOrd="0" presId="urn:microsoft.com/office/officeart/2005/8/layout/list1"/>
    <dgm:cxn modelId="{AEB4CD1C-F391-4524-B43E-C203206B3FF3}" type="presParOf" srcId="{3BA0BC9E-9CBB-44EB-9818-55C409681DC1}" destId="{083E88C5-AFD4-46A3-9DE2-DE49719748D0}" srcOrd="8" destOrd="0" presId="urn:microsoft.com/office/officeart/2005/8/layout/list1"/>
    <dgm:cxn modelId="{D7EED812-BBB3-4191-80F6-FFDC489D8E96}" type="presParOf" srcId="{083E88C5-AFD4-46A3-9DE2-DE49719748D0}" destId="{D92B2643-643D-426C-867D-5BD8B11AA676}" srcOrd="0" destOrd="0" presId="urn:microsoft.com/office/officeart/2005/8/layout/list1"/>
    <dgm:cxn modelId="{D22D8854-8B60-409F-933E-7C9DCABAE33A}" type="presParOf" srcId="{083E88C5-AFD4-46A3-9DE2-DE49719748D0}" destId="{6493493E-9F84-4D56-B157-B3A95FC75FFD}" srcOrd="1" destOrd="0" presId="urn:microsoft.com/office/officeart/2005/8/layout/list1"/>
    <dgm:cxn modelId="{DFA83133-447C-46D6-8A09-B8EFCEDFCBF9}" type="presParOf" srcId="{3BA0BC9E-9CBB-44EB-9818-55C409681DC1}" destId="{97C98059-13FE-4999-BC70-7B2B5B88D19C}" srcOrd="9" destOrd="0" presId="urn:microsoft.com/office/officeart/2005/8/layout/list1"/>
    <dgm:cxn modelId="{CA2D7981-26C8-4807-8CE9-5E74160556C8}" type="presParOf" srcId="{3BA0BC9E-9CBB-44EB-9818-55C409681DC1}" destId="{1560948C-96C6-4875-80D3-4787064FAB87}" srcOrd="10" destOrd="0" presId="urn:microsoft.com/office/officeart/2005/8/layout/list1"/>
    <dgm:cxn modelId="{00D0C42F-A6EB-46AA-A6CB-00D0B62009A9}" type="presParOf" srcId="{3BA0BC9E-9CBB-44EB-9818-55C409681DC1}" destId="{9AE08655-53A3-452F-9347-53D8DDD9A15E}" srcOrd="11" destOrd="0" presId="urn:microsoft.com/office/officeart/2005/8/layout/list1"/>
    <dgm:cxn modelId="{96676824-6F8D-4CD9-BAAD-C7B80679F997}" type="presParOf" srcId="{3BA0BC9E-9CBB-44EB-9818-55C409681DC1}" destId="{01FD99D0-3101-4E30-8EEA-05AC7C1D21BD}" srcOrd="12" destOrd="0" presId="urn:microsoft.com/office/officeart/2005/8/layout/list1"/>
    <dgm:cxn modelId="{3120BDD1-4988-43EA-808C-3BA15E7A61F5}" type="presParOf" srcId="{01FD99D0-3101-4E30-8EEA-05AC7C1D21BD}" destId="{53EB6E39-5CD5-4E81-8F29-72D4A4D18FD2}" srcOrd="0" destOrd="0" presId="urn:microsoft.com/office/officeart/2005/8/layout/list1"/>
    <dgm:cxn modelId="{A9DE6762-A56A-4C5A-A18F-DD174E5E17FB}" type="presParOf" srcId="{01FD99D0-3101-4E30-8EEA-05AC7C1D21BD}" destId="{0A3F94BC-1C51-4711-BBA5-950E2228F6BE}" srcOrd="1" destOrd="0" presId="urn:microsoft.com/office/officeart/2005/8/layout/list1"/>
    <dgm:cxn modelId="{30D93929-B4C3-459E-A9F0-60A2BF62B9F1}" type="presParOf" srcId="{3BA0BC9E-9CBB-44EB-9818-55C409681DC1}" destId="{65C732A7-ACC8-4A22-AD5F-CD1B7A13F526}" srcOrd="13" destOrd="0" presId="urn:microsoft.com/office/officeart/2005/8/layout/list1"/>
    <dgm:cxn modelId="{007416DC-1C1D-4F4D-AE44-EFCC6D8C170D}" type="presParOf" srcId="{3BA0BC9E-9CBB-44EB-9818-55C409681DC1}" destId="{742852E4-500F-4D9E-8F21-369B61F63DCE}" srcOrd="14" destOrd="0" presId="urn:microsoft.com/office/officeart/2005/8/layout/list1"/>
    <dgm:cxn modelId="{FD90ED75-CE75-4173-9687-A664F147EF4E}" type="presParOf" srcId="{3BA0BC9E-9CBB-44EB-9818-55C409681DC1}" destId="{3B9E6224-7981-4A93-A967-425C1DB59994}" srcOrd="15" destOrd="0" presId="urn:microsoft.com/office/officeart/2005/8/layout/list1"/>
    <dgm:cxn modelId="{B9123F09-9AC7-43E5-8113-2AC2094F34DD}" type="presParOf" srcId="{3BA0BC9E-9CBB-44EB-9818-55C409681DC1}" destId="{F6049A7A-4B9D-44F4-9518-4027EAB5A985}" srcOrd="16" destOrd="0" presId="urn:microsoft.com/office/officeart/2005/8/layout/list1"/>
    <dgm:cxn modelId="{5023598E-9DBC-4A63-9AF7-DDC2D5A26821}" type="presParOf" srcId="{F6049A7A-4B9D-44F4-9518-4027EAB5A985}" destId="{9A4F1695-CBC7-4385-AD79-08344BB52D3E}" srcOrd="0" destOrd="0" presId="urn:microsoft.com/office/officeart/2005/8/layout/list1"/>
    <dgm:cxn modelId="{D181CA2E-7821-406E-9FAB-3F514E8FA400}" type="presParOf" srcId="{F6049A7A-4B9D-44F4-9518-4027EAB5A985}" destId="{AA4E4F6B-3096-4C9B-818F-AEFEAFA4F5ED}" srcOrd="1" destOrd="0" presId="urn:microsoft.com/office/officeart/2005/8/layout/list1"/>
    <dgm:cxn modelId="{426F9650-B422-451B-8176-37B4EE3294E2}" type="presParOf" srcId="{3BA0BC9E-9CBB-44EB-9818-55C409681DC1}" destId="{9346A0B5-8B6E-4767-BCAB-DD70C9004032}" srcOrd="17" destOrd="0" presId="urn:microsoft.com/office/officeart/2005/8/layout/list1"/>
    <dgm:cxn modelId="{89EF9EBD-0539-4650-9953-9E146D1654CA}" type="presParOf" srcId="{3BA0BC9E-9CBB-44EB-9818-55C409681DC1}" destId="{A9D06CE5-234D-40D4-8040-6ABA7F26C758}" srcOrd="18" destOrd="0" presId="urn:microsoft.com/office/officeart/2005/8/layout/list1"/>
    <dgm:cxn modelId="{C6432BD6-885F-413A-93A5-F1F1459757CF}" type="presParOf" srcId="{3BA0BC9E-9CBB-44EB-9818-55C409681DC1}" destId="{46E2DA07-9F5C-4253-BBF3-CDA1199E23D1}" srcOrd="19" destOrd="0" presId="urn:microsoft.com/office/officeart/2005/8/layout/list1"/>
    <dgm:cxn modelId="{808F24CC-FC1D-40BB-A115-5D4C24A3A055}" type="presParOf" srcId="{3BA0BC9E-9CBB-44EB-9818-55C409681DC1}" destId="{B14FA8AE-B6CD-4DD9-A2B7-2E0064C5F92A}" srcOrd="20" destOrd="0" presId="urn:microsoft.com/office/officeart/2005/8/layout/list1"/>
    <dgm:cxn modelId="{852048CA-DE6B-41D9-A8F1-8EE40E9C6E86}" type="presParOf" srcId="{B14FA8AE-B6CD-4DD9-A2B7-2E0064C5F92A}" destId="{3847BC50-F98B-4905-B033-A131D326A1D0}" srcOrd="0" destOrd="0" presId="urn:microsoft.com/office/officeart/2005/8/layout/list1"/>
    <dgm:cxn modelId="{6A0064D3-9B04-45F5-87F0-C7E4145C18D3}" type="presParOf" srcId="{B14FA8AE-B6CD-4DD9-A2B7-2E0064C5F92A}" destId="{925B3E52-3B78-4A9D-AC31-86CFB9DA0376}" srcOrd="1" destOrd="0" presId="urn:microsoft.com/office/officeart/2005/8/layout/list1"/>
    <dgm:cxn modelId="{B1B18572-DF97-4D6D-BA39-3C9A22BFFBA6}" type="presParOf" srcId="{3BA0BC9E-9CBB-44EB-9818-55C409681DC1}" destId="{8B358419-61E6-43C0-9D71-35F8B005C084}" srcOrd="21" destOrd="0" presId="urn:microsoft.com/office/officeart/2005/8/layout/list1"/>
    <dgm:cxn modelId="{B1449B7B-3A0F-475D-8F98-475F7FF9B0A6}" type="presParOf" srcId="{3BA0BC9E-9CBB-44EB-9818-55C409681DC1}" destId="{599157B4-4A96-41E9-B0EB-AEDF76979447}"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2375F-C48F-4984-BB76-4005A9085E50}">
      <dsp:nvSpPr>
        <dsp:cNvPr id="0" name=""/>
        <dsp:cNvSpPr/>
      </dsp:nvSpPr>
      <dsp:spPr>
        <a:xfrm>
          <a:off x="42556" y="382104"/>
          <a:ext cx="9794223" cy="1582897"/>
        </a:xfrm>
        <a:prstGeom prst="roundRect">
          <a:avLst>
            <a:gd name="adj" fmla="val 10000"/>
          </a:avLst>
        </a:prstGeom>
        <a:solidFill>
          <a:schemeClr val="accent4">
            <a:lumMod val="75000"/>
            <a:alpha val="90000"/>
          </a:schemeClr>
        </a:solidFill>
        <a:ln w="19050" cap="rnd"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1D2D71-3D88-4FE7-AB69-BC41303E9BED}">
      <dsp:nvSpPr>
        <dsp:cNvPr id="0" name=""/>
        <dsp:cNvSpPr/>
      </dsp:nvSpPr>
      <dsp:spPr>
        <a:xfrm>
          <a:off x="33645" y="535755"/>
          <a:ext cx="1351035" cy="1329417"/>
        </a:xfrm>
        <a:prstGeom prst="roundRect">
          <a:avLst>
            <a:gd name="adj" fmla="val 10000"/>
          </a:avLst>
        </a:prstGeom>
        <a:blipFill rotWithShape="1">
          <a:blip xmlns:r="http://schemas.openxmlformats.org/officeDocument/2006/relationships" r:embed="rId1"/>
          <a:srcRect/>
          <a:stretch>
            <a:fillRect l="-20000" r="-20000"/>
          </a:stretch>
        </a:blip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8EB481-3C1C-4FDB-A1AF-5E3C64C5F5A9}">
      <dsp:nvSpPr>
        <dsp:cNvPr id="0" name=""/>
        <dsp:cNvSpPr/>
      </dsp:nvSpPr>
      <dsp:spPr>
        <a:xfrm rot="10800000">
          <a:off x="114624" y="1997757"/>
          <a:ext cx="1400671" cy="1973656"/>
        </a:xfrm>
        <a:prstGeom prst="round2SameRect">
          <a:avLst>
            <a:gd name="adj1" fmla="val 10500"/>
            <a:gd name="adj2" fmla="val 0"/>
          </a:avLst>
        </a:prstGeom>
        <a:solidFill>
          <a:schemeClr val="accent6">
            <a:lumMod val="20000"/>
            <a:lumOff val="8000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Appeal to emotion rather than reason</a:t>
          </a:r>
        </a:p>
      </dsp:txBody>
      <dsp:txXfrm rot="10800000">
        <a:off x="157699" y="1997757"/>
        <a:ext cx="1314521" cy="1930581"/>
      </dsp:txXfrm>
    </dsp:sp>
    <dsp:sp modelId="{183F319A-4B73-44AE-8411-EEC41EBB1F5C}">
      <dsp:nvSpPr>
        <dsp:cNvPr id="0" name=""/>
        <dsp:cNvSpPr/>
      </dsp:nvSpPr>
      <dsp:spPr>
        <a:xfrm>
          <a:off x="1628601" y="531167"/>
          <a:ext cx="1313297" cy="1329417"/>
        </a:xfrm>
        <a:prstGeom prst="roundRect">
          <a:avLst>
            <a:gd name="adj" fmla="val 10000"/>
          </a:avLst>
        </a:prstGeom>
        <a:blipFill rotWithShape="1">
          <a:blip xmlns:r="http://schemas.openxmlformats.org/officeDocument/2006/relationships" r:embed="rId2">
            <a:extLst>
              <a:ext uri="{BEBA8EAE-BF5A-486C-A8C5-ECC9F3942E4B}">
                <a14:imgProps xmlns:a14="http://schemas.microsoft.com/office/drawing/2010/main">
                  <a14:imgLayer r:embed="rId3">
                    <a14:imgEffect>
                      <a14:colorTemperature colorTemp="8800"/>
                    </a14:imgEffect>
                  </a14:imgLayer>
                </a14:imgProps>
              </a:ext>
            </a:extLst>
          </a:blip>
          <a:srcRect/>
          <a:stretch>
            <a:fillRect l="-20000" r="-20000"/>
          </a:stretch>
        </a:blip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40F44-F409-4DBD-B055-7D798642CFA6}">
      <dsp:nvSpPr>
        <dsp:cNvPr id="0" name=""/>
        <dsp:cNvSpPr/>
      </dsp:nvSpPr>
      <dsp:spPr>
        <a:xfrm rot="10800000">
          <a:off x="1585065" y="2004232"/>
          <a:ext cx="1437072" cy="1992008"/>
        </a:xfrm>
        <a:prstGeom prst="round2SameRect">
          <a:avLst>
            <a:gd name="adj1" fmla="val 10500"/>
            <a:gd name="adj2" fmla="val 0"/>
          </a:avLst>
        </a:prstGeom>
        <a:solidFill>
          <a:schemeClr val="accent6">
            <a:lumMod val="20000"/>
            <a:lumOff val="8000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Depicts world in black and white terms</a:t>
          </a:r>
        </a:p>
      </dsp:txBody>
      <dsp:txXfrm rot="10800000">
        <a:off x="1629260" y="2004232"/>
        <a:ext cx="1348682" cy="1947813"/>
      </dsp:txXfrm>
    </dsp:sp>
    <dsp:sp modelId="{A64A905E-193C-43C9-845E-80346AA5FA51}">
      <dsp:nvSpPr>
        <dsp:cNvPr id="0" name=""/>
        <dsp:cNvSpPr/>
      </dsp:nvSpPr>
      <dsp:spPr>
        <a:xfrm>
          <a:off x="3209144" y="573028"/>
          <a:ext cx="1328084" cy="1209814"/>
        </a:xfrm>
        <a:prstGeom prst="roundRect">
          <a:avLst>
            <a:gd name="adj" fmla="val 10000"/>
          </a:avLst>
        </a:prstGeom>
        <a:blipFill rotWithShape="1">
          <a:blip xmlns:r="http://schemas.openxmlformats.org/officeDocument/2006/relationships" r:embed="rId4">
            <a:extLst>
              <a:ext uri="{BEBA8EAE-BF5A-486C-A8C5-ECC9F3942E4B}">
                <a14:imgProps xmlns:a14="http://schemas.microsoft.com/office/drawing/2010/main">
                  <a14:imgLayer r:embed="rId5">
                    <a14:imgEffect>
                      <a14:saturation sat="400000"/>
                    </a14:imgEffect>
                  </a14:imgLayer>
                </a14:imgProps>
              </a:ext>
            </a:extLst>
          </a:blip>
          <a:srcRect/>
          <a:stretch>
            <a:fillRect l="-31000" r="-31000"/>
          </a:stretch>
        </a:blip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742B75-2DDD-4AF4-BA2F-5674847909FA}">
      <dsp:nvSpPr>
        <dsp:cNvPr id="0" name=""/>
        <dsp:cNvSpPr/>
      </dsp:nvSpPr>
      <dsp:spPr>
        <a:xfrm rot="10800000">
          <a:off x="3130766" y="2004239"/>
          <a:ext cx="1437072" cy="2029461"/>
        </a:xfrm>
        <a:prstGeom prst="round2SameRect">
          <a:avLst>
            <a:gd name="adj1" fmla="val 10500"/>
            <a:gd name="adj2" fmla="val 0"/>
          </a:avLst>
        </a:prstGeom>
        <a:solidFill>
          <a:schemeClr val="accent6">
            <a:lumMod val="20000"/>
            <a:lumOff val="8000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Arouse and exploit fear of others and dissent</a:t>
          </a:r>
        </a:p>
      </dsp:txBody>
      <dsp:txXfrm rot="10800000">
        <a:off x="3174961" y="2004239"/>
        <a:ext cx="1348682" cy="1985266"/>
      </dsp:txXfrm>
    </dsp:sp>
    <dsp:sp modelId="{30C2D36D-2B49-45D9-8C14-CE77A7E7157E}">
      <dsp:nvSpPr>
        <dsp:cNvPr id="0" name=""/>
        <dsp:cNvSpPr/>
      </dsp:nvSpPr>
      <dsp:spPr>
        <a:xfrm>
          <a:off x="4773972" y="587707"/>
          <a:ext cx="1534563" cy="1164048"/>
        </a:xfrm>
        <a:prstGeom prst="roundRect">
          <a:avLst>
            <a:gd name="adj" fmla="val 10000"/>
          </a:avLst>
        </a:prstGeom>
        <a:blipFill rotWithShape="1">
          <a:blip xmlns:r="http://schemas.openxmlformats.org/officeDocument/2006/relationships" r:embed="rId6">
            <a:extLst>
              <a:ext uri="{BEBA8EAE-BF5A-486C-A8C5-ECC9F3942E4B}">
                <a14:imgProps xmlns:a14="http://schemas.microsoft.com/office/drawing/2010/main">
                  <a14:imgLayer r:embed="rId7">
                    <a14:imgEffect>
                      <a14:colorTemperature colorTemp="7200"/>
                    </a14:imgEffect>
                    <a14:imgEffect>
                      <a14:saturation sat="400000"/>
                    </a14:imgEffect>
                    <a14:imgEffect>
                      <a14:brightnessContrast bright="25000" contrast="15000"/>
                    </a14:imgEffect>
                  </a14:imgLayer>
                </a14:imgProps>
              </a:ext>
            </a:extLst>
          </a:blip>
          <a:srcRect/>
          <a:stretch>
            <a:fillRect l="-40000" r="-40000"/>
          </a:stretch>
        </a:blip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48AA4-A489-4450-A29A-D99F245D2017}">
      <dsp:nvSpPr>
        <dsp:cNvPr id="0" name=""/>
        <dsp:cNvSpPr/>
      </dsp:nvSpPr>
      <dsp:spPr>
        <a:xfrm rot="10800000">
          <a:off x="4705266" y="2006177"/>
          <a:ext cx="1709455" cy="2015504"/>
        </a:xfrm>
        <a:prstGeom prst="round2SameRect">
          <a:avLst>
            <a:gd name="adj1" fmla="val 10500"/>
            <a:gd name="adj2" fmla="val 0"/>
          </a:avLst>
        </a:prstGeom>
        <a:solidFill>
          <a:schemeClr val="accent6">
            <a:lumMod val="20000"/>
            <a:lumOff val="8000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Blame others and encourage hatred of people with different views</a:t>
          </a:r>
        </a:p>
      </dsp:txBody>
      <dsp:txXfrm rot="10800000">
        <a:off x="4757838" y="2006177"/>
        <a:ext cx="1604311" cy="1962932"/>
      </dsp:txXfrm>
    </dsp:sp>
    <dsp:sp modelId="{D0A1CA5A-BA35-4031-A7F0-17C0CCAE1B72}">
      <dsp:nvSpPr>
        <dsp:cNvPr id="0" name=""/>
        <dsp:cNvSpPr/>
      </dsp:nvSpPr>
      <dsp:spPr>
        <a:xfrm>
          <a:off x="6611794" y="596855"/>
          <a:ext cx="1414970" cy="1202556"/>
        </a:xfrm>
        <a:prstGeom prst="roundRect">
          <a:avLst>
            <a:gd name="adj" fmla="val 10000"/>
          </a:avLst>
        </a:prstGeom>
        <a:blipFill rotWithShape="1">
          <a:blip xmlns:r="http://schemas.openxmlformats.org/officeDocument/2006/relationships" r:embed="rId8"/>
          <a:srcRect/>
          <a:stretch>
            <a:fillRect t="-2000" b="-2000"/>
          </a:stretch>
        </a:blip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96DD58-9987-4148-A809-E9D428B9030A}">
      <dsp:nvSpPr>
        <dsp:cNvPr id="0" name=""/>
        <dsp:cNvSpPr/>
      </dsp:nvSpPr>
      <dsp:spPr>
        <a:xfrm rot="10800000">
          <a:off x="6514368" y="2006772"/>
          <a:ext cx="1599907" cy="1983969"/>
        </a:xfrm>
        <a:prstGeom prst="round2SameRect">
          <a:avLst>
            <a:gd name="adj1" fmla="val 10500"/>
            <a:gd name="adj2" fmla="val 0"/>
          </a:avLst>
        </a:prstGeom>
        <a:solidFill>
          <a:schemeClr val="accent6">
            <a:lumMod val="20000"/>
            <a:lumOff val="8000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Claim that they are right because their claims are popular</a:t>
          </a:r>
        </a:p>
      </dsp:txBody>
      <dsp:txXfrm rot="10800000">
        <a:off x="6563571" y="2006772"/>
        <a:ext cx="1501501" cy="1934766"/>
      </dsp:txXfrm>
    </dsp:sp>
    <dsp:sp modelId="{0A43EF61-A41D-4EBB-A517-F731C0615663}">
      <dsp:nvSpPr>
        <dsp:cNvPr id="0" name=""/>
        <dsp:cNvSpPr/>
      </dsp:nvSpPr>
      <dsp:spPr>
        <a:xfrm>
          <a:off x="8175796" y="584014"/>
          <a:ext cx="1500332" cy="1266203"/>
        </a:xfrm>
        <a:prstGeom prst="roundRect">
          <a:avLst>
            <a:gd name="adj" fmla="val 10000"/>
          </a:avLst>
        </a:prstGeom>
        <a:blipFill rotWithShape="1">
          <a:blip xmlns:r="http://schemas.openxmlformats.org/officeDocument/2006/relationships" r:embed="rId9">
            <a:extLst>
              <a:ext uri="{BEBA8EAE-BF5A-486C-A8C5-ECC9F3942E4B}">
                <a14:imgProps xmlns:a14="http://schemas.microsoft.com/office/drawing/2010/main">
                  <a14:imgLayer r:embed="rId10">
                    <a14:imgEffect>
                      <a14:colorTemperature colorTemp="7200"/>
                    </a14:imgEffect>
                    <a14:imgEffect>
                      <a14:saturation sat="300000"/>
                    </a14:imgEffect>
                    <a14:imgEffect>
                      <a14:brightnessContrast contrast="20000"/>
                    </a14:imgEffect>
                  </a14:imgLayer>
                </a14:imgProps>
              </a:ext>
            </a:extLst>
          </a:blip>
          <a:srcRect/>
          <a:stretch>
            <a:fillRect l="-11000" r="-11000"/>
          </a:stretch>
        </a:blip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830F60-62EE-4A1E-8F3A-D84637D74620}">
      <dsp:nvSpPr>
        <dsp:cNvPr id="0" name=""/>
        <dsp:cNvSpPr/>
      </dsp:nvSpPr>
      <dsp:spPr>
        <a:xfrm rot="10800000">
          <a:off x="8209007" y="2002223"/>
          <a:ext cx="1602623" cy="1923176"/>
        </a:xfrm>
        <a:prstGeom prst="round2SameRect">
          <a:avLst>
            <a:gd name="adj1" fmla="val 10500"/>
            <a:gd name="adj2" fmla="val 0"/>
          </a:avLst>
        </a:prstGeom>
        <a:solidFill>
          <a:schemeClr val="accent6">
            <a:lumMod val="20000"/>
            <a:lumOff val="8000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Exaggerates one’s expertise and lies about or distorts facts</a:t>
          </a:r>
        </a:p>
      </dsp:txBody>
      <dsp:txXfrm rot="10800000">
        <a:off x="8258293" y="2002223"/>
        <a:ext cx="1504051" cy="1873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720DC-50BE-44DF-9816-DF5C30E49ABD}">
      <dsp:nvSpPr>
        <dsp:cNvPr id="0" name=""/>
        <dsp:cNvSpPr/>
      </dsp:nvSpPr>
      <dsp:spPr>
        <a:xfrm>
          <a:off x="0" y="397381"/>
          <a:ext cx="9168415" cy="5040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EFC8E0-557B-49CD-B102-15DE385910D5}">
      <dsp:nvSpPr>
        <dsp:cNvPr id="0" name=""/>
        <dsp:cNvSpPr/>
      </dsp:nvSpPr>
      <dsp:spPr>
        <a:xfrm>
          <a:off x="63430" y="208507"/>
          <a:ext cx="8714468" cy="59040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581" tIns="0" rIns="242581" bIns="0" numCol="1" spcCol="1270" anchor="ctr" anchorCtr="0">
          <a:noAutofit/>
        </a:bodyPr>
        <a:lstStyle/>
        <a:p>
          <a:pPr marL="0" lvl="0" indent="0" algn="l" defTabSz="889000">
            <a:lnSpc>
              <a:spcPct val="90000"/>
            </a:lnSpc>
            <a:spcBef>
              <a:spcPct val="0"/>
            </a:spcBef>
            <a:spcAft>
              <a:spcPct val="35000"/>
            </a:spcAft>
            <a:buNone/>
          </a:pPr>
          <a:r>
            <a:rPr lang="en-US" sz="2000" kern="1200" dirty="0"/>
            <a:t>Omit or distort the facts</a:t>
          </a:r>
        </a:p>
      </dsp:txBody>
      <dsp:txXfrm>
        <a:off x="92251" y="237328"/>
        <a:ext cx="8656826" cy="532758"/>
      </dsp:txXfrm>
    </dsp:sp>
    <dsp:sp modelId="{595DFB6D-2125-4899-80F1-D9C59C186864}">
      <dsp:nvSpPr>
        <dsp:cNvPr id="0" name=""/>
        <dsp:cNvSpPr/>
      </dsp:nvSpPr>
      <dsp:spPr>
        <a:xfrm>
          <a:off x="0" y="1304582"/>
          <a:ext cx="9168415" cy="5040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6AF3EA-7023-43A6-B0CC-01ED3434865D}">
      <dsp:nvSpPr>
        <dsp:cNvPr id="0" name=""/>
        <dsp:cNvSpPr/>
      </dsp:nvSpPr>
      <dsp:spPr>
        <a:xfrm>
          <a:off x="42726" y="1103893"/>
          <a:ext cx="8717927" cy="59040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581" tIns="0" rIns="242581" bIns="0" numCol="1" spcCol="1270" anchor="ctr" anchorCtr="0">
          <a:noAutofit/>
        </a:bodyPr>
        <a:lstStyle/>
        <a:p>
          <a:pPr marL="0" lvl="0" indent="0" algn="l" defTabSz="889000">
            <a:lnSpc>
              <a:spcPct val="90000"/>
            </a:lnSpc>
            <a:spcBef>
              <a:spcPct val="0"/>
            </a:spcBef>
            <a:spcAft>
              <a:spcPct val="35000"/>
            </a:spcAft>
            <a:buNone/>
          </a:pPr>
          <a:r>
            <a:rPr lang="en-US" sz="2000" kern="1200" dirty="0"/>
            <a:t>Distort the facts in words or by manipulating images</a:t>
          </a:r>
        </a:p>
      </dsp:txBody>
      <dsp:txXfrm>
        <a:off x="71547" y="1132714"/>
        <a:ext cx="8660285" cy="532758"/>
      </dsp:txXfrm>
    </dsp:sp>
    <dsp:sp modelId="{1560948C-96C6-4875-80D3-4787064FAB87}">
      <dsp:nvSpPr>
        <dsp:cNvPr id="0" name=""/>
        <dsp:cNvSpPr/>
      </dsp:nvSpPr>
      <dsp:spPr>
        <a:xfrm>
          <a:off x="0" y="2211782"/>
          <a:ext cx="9168415" cy="5040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93493E-9F84-4D56-B157-B3A95FC75FFD}">
      <dsp:nvSpPr>
        <dsp:cNvPr id="0" name=""/>
        <dsp:cNvSpPr/>
      </dsp:nvSpPr>
      <dsp:spPr>
        <a:xfrm>
          <a:off x="41658" y="1974576"/>
          <a:ext cx="8729683" cy="59040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581" tIns="0" rIns="242581" bIns="0" numCol="1" spcCol="1270" anchor="ctr" anchorCtr="0">
          <a:noAutofit/>
        </a:bodyPr>
        <a:lstStyle/>
        <a:p>
          <a:pPr marL="0" lvl="0" indent="0" algn="l" defTabSz="889000">
            <a:lnSpc>
              <a:spcPct val="90000"/>
            </a:lnSpc>
            <a:spcBef>
              <a:spcPct val="0"/>
            </a:spcBef>
            <a:spcAft>
              <a:spcPct val="35000"/>
            </a:spcAft>
            <a:buNone/>
          </a:pPr>
          <a:r>
            <a:rPr lang="en-US" sz="2000" kern="1200" dirty="0"/>
            <a:t>Quote only a select group of people</a:t>
          </a:r>
        </a:p>
      </dsp:txBody>
      <dsp:txXfrm>
        <a:off x="70479" y="2003397"/>
        <a:ext cx="8672041" cy="532758"/>
      </dsp:txXfrm>
    </dsp:sp>
    <dsp:sp modelId="{742852E4-500F-4D9E-8F21-369B61F63DCE}">
      <dsp:nvSpPr>
        <dsp:cNvPr id="0" name=""/>
        <dsp:cNvSpPr/>
      </dsp:nvSpPr>
      <dsp:spPr>
        <a:xfrm>
          <a:off x="0" y="3080318"/>
          <a:ext cx="9168415" cy="5040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3F94BC-1C51-4711-BBA5-950E2228F6BE}">
      <dsp:nvSpPr>
        <dsp:cNvPr id="0" name=""/>
        <dsp:cNvSpPr/>
      </dsp:nvSpPr>
      <dsp:spPr>
        <a:xfrm>
          <a:off x="25359" y="2833446"/>
          <a:ext cx="8745018" cy="59040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581" tIns="0" rIns="242581" bIns="0" numCol="1" spcCol="1270" anchor="ctr" anchorCtr="0">
          <a:noAutofit/>
        </a:bodyPr>
        <a:lstStyle/>
        <a:p>
          <a:pPr marL="0" lvl="0" indent="0" algn="l" defTabSz="889000">
            <a:lnSpc>
              <a:spcPct val="90000"/>
            </a:lnSpc>
            <a:spcBef>
              <a:spcPct val="0"/>
            </a:spcBef>
            <a:spcAft>
              <a:spcPct val="35000"/>
            </a:spcAft>
            <a:buNone/>
          </a:pPr>
          <a:r>
            <a:rPr lang="en-US" sz="2000" kern="1200" dirty="0"/>
            <a:t>Failure to contextualize what is being reported</a:t>
          </a:r>
        </a:p>
      </dsp:txBody>
      <dsp:txXfrm>
        <a:off x="54180" y="2862267"/>
        <a:ext cx="8687376" cy="532758"/>
      </dsp:txXfrm>
    </dsp:sp>
    <dsp:sp modelId="{A9D06CE5-234D-40D4-8040-6ABA7F26C758}">
      <dsp:nvSpPr>
        <dsp:cNvPr id="0" name=""/>
        <dsp:cNvSpPr/>
      </dsp:nvSpPr>
      <dsp:spPr>
        <a:xfrm>
          <a:off x="0" y="4026182"/>
          <a:ext cx="9168415" cy="5040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4E4F6B-3096-4C9B-818F-AEFEAFA4F5ED}">
      <dsp:nvSpPr>
        <dsp:cNvPr id="0" name=""/>
        <dsp:cNvSpPr/>
      </dsp:nvSpPr>
      <dsp:spPr>
        <a:xfrm>
          <a:off x="38735" y="3727486"/>
          <a:ext cx="8717422" cy="59040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581" tIns="0" rIns="242581" bIns="0" numCol="1" spcCol="1270" anchor="ctr" anchorCtr="0">
          <a:noAutofit/>
        </a:bodyPr>
        <a:lstStyle/>
        <a:p>
          <a:pPr marL="0" lvl="0" indent="0" algn="l" defTabSz="889000">
            <a:lnSpc>
              <a:spcPct val="90000"/>
            </a:lnSpc>
            <a:spcBef>
              <a:spcPct val="0"/>
            </a:spcBef>
            <a:spcAft>
              <a:spcPct val="35000"/>
            </a:spcAft>
            <a:buNone/>
          </a:pPr>
          <a:r>
            <a:rPr lang="en-US" sz="2000" kern="1200" dirty="0"/>
            <a:t>Use stereotypes and derogatory words to describe people or ideas</a:t>
          </a:r>
        </a:p>
      </dsp:txBody>
      <dsp:txXfrm>
        <a:off x="67556" y="3756307"/>
        <a:ext cx="8659780" cy="532758"/>
      </dsp:txXfrm>
    </dsp:sp>
    <dsp:sp modelId="{599157B4-4A96-41E9-B0EB-AEDF76979447}">
      <dsp:nvSpPr>
        <dsp:cNvPr id="0" name=""/>
        <dsp:cNvSpPr/>
      </dsp:nvSpPr>
      <dsp:spPr>
        <a:xfrm>
          <a:off x="0" y="4933382"/>
          <a:ext cx="9168415" cy="5040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B3E52-3B78-4A9D-AC31-86CFB9DA0376}">
      <dsp:nvSpPr>
        <dsp:cNvPr id="0" name=""/>
        <dsp:cNvSpPr/>
      </dsp:nvSpPr>
      <dsp:spPr>
        <a:xfrm>
          <a:off x="54063" y="4633010"/>
          <a:ext cx="8705772" cy="59040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581" tIns="0" rIns="242581" bIns="0" numCol="1" spcCol="1270" anchor="ctr" anchorCtr="0">
          <a:noAutofit/>
        </a:bodyPr>
        <a:lstStyle/>
        <a:p>
          <a:pPr marL="0" lvl="0" indent="0" algn="l" defTabSz="889000">
            <a:lnSpc>
              <a:spcPct val="90000"/>
            </a:lnSpc>
            <a:spcBef>
              <a:spcPct val="0"/>
            </a:spcBef>
            <a:spcAft>
              <a:spcPct val="35000"/>
            </a:spcAft>
            <a:buNone/>
          </a:pPr>
          <a:r>
            <a:rPr lang="en-US" sz="2000" kern="1200" dirty="0"/>
            <a:t>Make assertions without providing evidence</a:t>
          </a:r>
        </a:p>
      </dsp:txBody>
      <dsp:txXfrm>
        <a:off x="82884" y="4661831"/>
        <a:ext cx="8648130"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FC9C85-3AD8-49AA-B0D3-493182476781}"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8AB-D896-4D5E-9783-2FEA8E5394EE}" type="slidenum">
              <a:rPr lang="en-US" smtClean="0"/>
              <a:t>‹#›</a:t>
            </a:fld>
            <a:endParaRPr lang="en-US"/>
          </a:p>
        </p:txBody>
      </p:sp>
    </p:spTree>
    <p:extLst>
      <p:ext uri="{BB962C8B-B14F-4D97-AF65-F5344CB8AC3E}">
        <p14:creationId xmlns:p14="http://schemas.microsoft.com/office/powerpoint/2010/main" val="398880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C9C85-3AD8-49AA-B0D3-493182476781}"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8AB-D896-4D5E-9783-2FEA8E5394EE}" type="slidenum">
              <a:rPr lang="en-US" smtClean="0"/>
              <a:t>‹#›</a:t>
            </a:fld>
            <a:endParaRPr lang="en-US"/>
          </a:p>
        </p:txBody>
      </p:sp>
    </p:spTree>
    <p:extLst>
      <p:ext uri="{BB962C8B-B14F-4D97-AF65-F5344CB8AC3E}">
        <p14:creationId xmlns:p14="http://schemas.microsoft.com/office/powerpoint/2010/main" val="204730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C9C85-3AD8-49AA-B0D3-493182476781}"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8AB-D896-4D5E-9783-2FEA8E5394E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7738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C9C85-3AD8-49AA-B0D3-493182476781}"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8AB-D896-4D5E-9783-2FEA8E5394EE}" type="slidenum">
              <a:rPr lang="en-US" smtClean="0"/>
              <a:t>‹#›</a:t>
            </a:fld>
            <a:endParaRPr lang="en-US"/>
          </a:p>
        </p:txBody>
      </p:sp>
    </p:spTree>
    <p:extLst>
      <p:ext uri="{BB962C8B-B14F-4D97-AF65-F5344CB8AC3E}">
        <p14:creationId xmlns:p14="http://schemas.microsoft.com/office/powerpoint/2010/main" val="544733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C9C85-3AD8-49AA-B0D3-493182476781}"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8AB-D896-4D5E-9783-2FEA8E5394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783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C9C85-3AD8-49AA-B0D3-493182476781}"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8AB-D896-4D5E-9783-2FEA8E5394EE}" type="slidenum">
              <a:rPr lang="en-US" smtClean="0"/>
              <a:t>‹#›</a:t>
            </a:fld>
            <a:endParaRPr lang="en-US"/>
          </a:p>
        </p:txBody>
      </p:sp>
    </p:spTree>
    <p:extLst>
      <p:ext uri="{BB962C8B-B14F-4D97-AF65-F5344CB8AC3E}">
        <p14:creationId xmlns:p14="http://schemas.microsoft.com/office/powerpoint/2010/main" val="392942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C9C85-3AD8-49AA-B0D3-493182476781}"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8AB-D896-4D5E-9783-2FEA8E5394EE}" type="slidenum">
              <a:rPr lang="en-US" smtClean="0"/>
              <a:t>‹#›</a:t>
            </a:fld>
            <a:endParaRPr lang="en-US"/>
          </a:p>
        </p:txBody>
      </p:sp>
    </p:spTree>
    <p:extLst>
      <p:ext uri="{BB962C8B-B14F-4D97-AF65-F5344CB8AC3E}">
        <p14:creationId xmlns:p14="http://schemas.microsoft.com/office/powerpoint/2010/main" val="1135136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C9C85-3AD8-49AA-B0D3-493182476781}"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8AB-D896-4D5E-9783-2FEA8E5394EE}" type="slidenum">
              <a:rPr lang="en-US" smtClean="0"/>
              <a:t>‹#›</a:t>
            </a:fld>
            <a:endParaRPr lang="en-US"/>
          </a:p>
        </p:txBody>
      </p:sp>
    </p:spTree>
    <p:extLst>
      <p:ext uri="{BB962C8B-B14F-4D97-AF65-F5344CB8AC3E}">
        <p14:creationId xmlns:p14="http://schemas.microsoft.com/office/powerpoint/2010/main" val="363848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C9C85-3AD8-49AA-B0D3-493182476781}"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8AB-D896-4D5E-9783-2FEA8E5394EE}" type="slidenum">
              <a:rPr lang="en-US" smtClean="0"/>
              <a:t>‹#›</a:t>
            </a:fld>
            <a:endParaRPr lang="en-US"/>
          </a:p>
        </p:txBody>
      </p:sp>
    </p:spTree>
    <p:extLst>
      <p:ext uri="{BB962C8B-B14F-4D97-AF65-F5344CB8AC3E}">
        <p14:creationId xmlns:p14="http://schemas.microsoft.com/office/powerpoint/2010/main" val="381954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C9C85-3AD8-49AA-B0D3-493182476781}"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8AB-D896-4D5E-9783-2FEA8E5394EE}" type="slidenum">
              <a:rPr lang="en-US" smtClean="0"/>
              <a:t>‹#›</a:t>
            </a:fld>
            <a:endParaRPr lang="en-US"/>
          </a:p>
        </p:txBody>
      </p:sp>
    </p:spTree>
    <p:extLst>
      <p:ext uri="{BB962C8B-B14F-4D97-AF65-F5344CB8AC3E}">
        <p14:creationId xmlns:p14="http://schemas.microsoft.com/office/powerpoint/2010/main" val="383828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9C85-3AD8-49AA-B0D3-493182476781}"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08AB-D896-4D5E-9783-2FEA8E5394EE}" type="slidenum">
              <a:rPr lang="en-US" smtClean="0"/>
              <a:t>‹#›</a:t>
            </a:fld>
            <a:endParaRPr lang="en-US"/>
          </a:p>
        </p:txBody>
      </p:sp>
    </p:spTree>
    <p:extLst>
      <p:ext uri="{BB962C8B-B14F-4D97-AF65-F5344CB8AC3E}">
        <p14:creationId xmlns:p14="http://schemas.microsoft.com/office/powerpoint/2010/main" val="247387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FC9C85-3AD8-49AA-B0D3-493182476781}" type="datetimeFigureOut">
              <a:rPr lang="en-US" smtClean="0"/>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808AB-D896-4D5E-9783-2FEA8E5394EE}" type="slidenum">
              <a:rPr lang="en-US" smtClean="0"/>
              <a:t>‹#›</a:t>
            </a:fld>
            <a:endParaRPr lang="en-US"/>
          </a:p>
        </p:txBody>
      </p:sp>
    </p:spTree>
    <p:extLst>
      <p:ext uri="{BB962C8B-B14F-4D97-AF65-F5344CB8AC3E}">
        <p14:creationId xmlns:p14="http://schemas.microsoft.com/office/powerpoint/2010/main" val="208446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FC9C85-3AD8-49AA-B0D3-493182476781}" type="datetimeFigureOut">
              <a:rPr lang="en-US" smtClean="0"/>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808AB-D896-4D5E-9783-2FEA8E5394EE}" type="slidenum">
              <a:rPr lang="en-US" smtClean="0"/>
              <a:t>‹#›</a:t>
            </a:fld>
            <a:endParaRPr lang="en-US"/>
          </a:p>
        </p:txBody>
      </p:sp>
    </p:spTree>
    <p:extLst>
      <p:ext uri="{BB962C8B-B14F-4D97-AF65-F5344CB8AC3E}">
        <p14:creationId xmlns:p14="http://schemas.microsoft.com/office/powerpoint/2010/main" val="177203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C9C85-3AD8-49AA-B0D3-493182476781}" type="datetimeFigureOut">
              <a:rPr lang="en-US" smtClean="0"/>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808AB-D896-4D5E-9783-2FEA8E5394EE}" type="slidenum">
              <a:rPr lang="en-US" smtClean="0"/>
              <a:t>‹#›</a:t>
            </a:fld>
            <a:endParaRPr lang="en-US"/>
          </a:p>
        </p:txBody>
      </p:sp>
    </p:spTree>
    <p:extLst>
      <p:ext uri="{BB962C8B-B14F-4D97-AF65-F5344CB8AC3E}">
        <p14:creationId xmlns:p14="http://schemas.microsoft.com/office/powerpoint/2010/main" val="2092385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FC9C85-3AD8-49AA-B0D3-493182476781}"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08AB-D896-4D5E-9783-2FEA8E5394EE}" type="slidenum">
              <a:rPr lang="en-US" smtClean="0"/>
              <a:t>‹#›</a:t>
            </a:fld>
            <a:endParaRPr lang="en-US"/>
          </a:p>
        </p:txBody>
      </p:sp>
    </p:spTree>
    <p:extLst>
      <p:ext uri="{BB962C8B-B14F-4D97-AF65-F5344CB8AC3E}">
        <p14:creationId xmlns:p14="http://schemas.microsoft.com/office/powerpoint/2010/main" val="318433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C9C85-3AD8-49AA-B0D3-493182476781}"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08AB-D896-4D5E-9783-2FEA8E5394EE}" type="slidenum">
              <a:rPr lang="en-US" smtClean="0"/>
              <a:t>‹#›</a:t>
            </a:fld>
            <a:endParaRPr lang="en-US"/>
          </a:p>
        </p:txBody>
      </p:sp>
    </p:spTree>
    <p:extLst>
      <p:ext uri="{BB962C8B-B14F-4D97-AF65-F5344CB8AC3E}">
        <p14:creationId xmlns:p14="http://schemas.microsoft.com/office/powerpoint/2010/main" val="40407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FC9C85-3AD8-49AA-B0D3-493182476781}" type="datetimeFigureOut">
              <a:rPr lang="en-US" smtClean="0"/>
              <a:t>1/23/2026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53808AB-D896-4D5E-9783-2FEA8E5394EE}" type="slidenum">
              <a:rPr lang="en-US" smtClean="0"/>
              <a:t>‹#›</a:t>
            </a:fld>
            <a:endParaRPr lang="en-US"/>
          </a:p>
        </p:txBody>
      </p:sp>
    </p:spTree>
    <p:extLst>
      <p:ext uri="{BB962C8B-B14F-4D97-AF65-F5344CB8AC3E}">
        <p14:creationId xmlns:p14="http://schemas.microsoft.com/office/powerpoint/2010/main" val="3069482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12.wdp"/><Relationship Id="rId3" Type="http://schemas.microsoft.com/office/2007/relationships/hdphoto" Target="../media/hdphoto10.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6.xml"/><Relationship Id="rId6" Type="http://schemas.microsoft.com/office/2007/relationships/hdphoto" Target="../media/hdphoto11.wdp"/><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air.org/" TargetMode="External"/><Relationship Id="rId2" Type="http://schemas.openxmlformats.org/officeDocument/2006/relationships/hyperlink" Target="https://archive.org/details/mediamonopoly00bagd/page/n5/mode/1u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243BF-C388-F820-298A-B6EA7E04EA27}"/>
              </a:ext>
            </a:extLst>
          </p:cNvPr>
          <p:cNvSpPr>
            <a:spLocks noGrp="1"/>
          </p:cNvSpPr>
          <p:nvPr>
            <p:ph type="ctrTitle"/>
          </p:nvPr>
        </p:nvSpPr>
        <p:spPr>
          <a:xfrm>
            <a:off x="1624025" y="1391291"/>
            <a:ext cx="6998980" cy="1024466"/>
          </a:xfrm>
        </p:spPr>
        <p:txBody>
          <a:bodyPr/>
          <a:lstStyle/>
          <a:p>
            <a:r>
              <a:rPr lang="en-US" dirty="0"/>
              <a:t>Workshops &amp; Retreats</a:t>
            </a:r>
          </a:p>
        </p:txBody>
      </p:sp>
      <p:sp>
        <p:nvSpPr>
          <p:cNvPr id="3" name="Subtitle 2">
            <a:extLst>
              <a:ext uri="{FF2B5EF4-FFF2-40B4-BE49-F238E27FC236}">
                <a16:creationId xmlns:a16="http://schemas.microsoft.com/office/drawing/2014/main" id="{3AEB57F4-5DFF-C2BD-438B-C653E553C5E3}"/>
              </a:ext>
            </a:extLst>
          </p:cNvPr>
          <p:cNvSpPr>
            <a:spLocks noGrp="1"/>
          </p:cNvSpPr>
          <p:nvPr>
            <p:ph type="subTitle" idx="1"/>
          </p:nvPr>
        </p:nvSpPr>
        <p:spPr>
          <a:xfrm>
            <a:off x="1456661" y="2583539"/>
            <a:ext cx="7623544" cy="1096899"/>
          </a:xfrm>
        </p:spPr>
        <p:txBody>
          <a:bodyPr>
            <a:normAutofit/>
          </a:bodyPr>
          <a:lstStyle/>
          <a:p>
            <a:pPr algn="ctr"/>
            <a:r>
              <a:rPr lang="en-US" sz="2800" dirty="0"/>
              <a:t>Materials for Instruction, Reflection, &amp; Community Development</a:t>
            </a:r>
          </a:p>
        </p:txBody>
      </p:sp>
      <p:sp>
        <p:nvSpPr>
          <p:cNvPr id="4" name="TextBox 3">
            <a:extLst>
              <a:ext uri="{FF2B5EF4-FFF2-40B4-BE49-F238E27FC236}">
                <a16:creationId xmlns:a16="http://schemas.microsoft.com/office/drawing/2014/main" id="{D153A796-0FAD-F6BB-1782-6347B46FD0E2}"/>
              </a:ext>
            </a:extLst>
          </p:cNvPr>
          <p:cNvSpPr txBox="1"/>
          <p:nvPr/>
        </p:nvSpPr>
        <p:spPr>
          <a:xfrm>
            <a:off x="2369683" y="3848220"/>
            <a:ext cx="5507664" cy="830997"/>
          </a:xfrm>
          <a:prstGeom prst="rect">
            <a:avLst/>
          </a:prstGeom>
          <a:noFill/>
        </p:spPr>
        <p:txBody>
          <a:bodyPr wrap="square" rtlCol="0">
            <a:spAutoFit/>
          </a:bodyPr>
          <a:lstStyle/>
          <a:p>
            <a:pPr algn="ctr"/>
            <a:r>
              <a:rPr lang="en-US" sz="2400" dirty="0">
                <a:solidFill>
                  <a:schemeClr val="accent2">
                    <a:lumMod val="75000"/>
                  </a:schemeClr>
                </a:solidFill>
              </a:rPr>
              <a:t>Understanding Propaganda and Reading Media Critically </a:t>
            </a:r>
          </a:p>
        </p:txBody>
      </p:sp>
      <p:sp>
        <p:nvSpPr>
          <p:cNvPr id="5" name="TextBox 4">
            <a:extLst>
              <a:ext uri="{FF2B5EF4-FFF2-40B4-BE49-F238E27FC236}">
                <a16:creationId xmlns:a16="http://schemas.microsoft.com/office/drawing/2014/main" id="{55D1543E-93C3-E9CF-9BB4-956C8101CAD8}"/>
              </a:ext>
            </a:extLst>
          </p:cNvPr>
          <p:cNvSpPr txBox="1"/>
          <p:nvPr/>
        </p:nvSpPr>
        <p:spPr>
          <a:xfrm>
            <a:off x="3673549" y="5161448"/>
            <a:ext cx="3189768" cy="461665"/>
          </a:xfrm>
          <a:prstGeom prst="rect">
            <a:avLst/>
          </a:prstGeom>
          <a:noFill/>
        </p:spPr>
        <p:txBody>
          <a:bodyPr wrap="square" rtlCol="0">
            <a:spAutoFit/>
          </a:bodyPr>
          <a:lstStyle/>
          <a:p>
            <a:r>
              <a:rPr lang="en-US" sz="2400" dirty="0"/>
              <a:t>Meg Gorzycki, Ed.D.</a:t>
            </a:r>
          </a:p>
        </p:txBody>
      </p:sp>
    </p:spTree>
    <p:extLst>
      <p:ext uri="{BB962C8B-B14F-4D97-AF65-F5344CB8AC3E}">
        <p14:creationId xmlns:p14="http://schemas.microsoft.com/office/powerpoint/2010/main" val="152456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D9D8-09B1-1A97-39B6-9089EC6A4A2B}"/>
              </a:ext>
            </a:extLst>
          </p:cNvPr>
          <p:cNvSpPr>
            <a:spLocks noGrp="1"/>
          </p:cNvSpPr>
          <p:nvPr>
            <p:ph type="title"/>
          </p:nvPr>
        </p:nvSpPr>
        <p:spPr>
          <a:xfrm>
            <a:off x="677334" y="609600"/>
            <a:ext cx="8596668" cy="719470"/>
          </a:xfrm>
        </p:spPr>
        <p:txBody>
          <a:bodyPr/>
          <a:lstStyle/>
          <a:p>
            <a:r>
              <a:rPr lang="en-US" dirty="0"/>
              <a:t>Understanding Mass Media: Wealth</a:t>
            </a:r>
          </a:p>
        </p:txBody>
      </p:sp>
      <p:sp>
        <p:nvSpPr>
          <p:cNvPr id="6" name="Content Placeholder 5">
            <a:extLst>
              <a:ext uri="{FF2B5EF4-FFF2-40B4-BE49-F238E27FC236}">
                <a16:creationId xmlns:a16="http://schemas.microsoft.com/office/drawing/2014/main" id="{99232D2D-F843-C33E-A184-EFD76CF1CFA5}"/>
              </a:ext>
            </a:extLst>
          </p:cNvPr>
          <p:cNvSpPr>
            <a:spLocks noGrp="1"/>
          </p:cNvSpPr>
          <p:nvPr>
            <p:ph idx="1"/>
          </p:nvPr>
        </p:nvSpPr>
        <p:spPr>
          <a:xfrm>
            <a:off x="677334" y="1501371"/>
            <a:ext cx="8596668" cy="4835634"/>
          </a:xfrm>
        </p:spPr>
        <p:txBody>
          <a:bodyPr>
            <a:normAutofit/>
          </a:bodyPr>
          <a:lstStyle/>
          <a:p>
            <a:r>
              <a:rPr lang="en-US" sz="2400" dirty="0"/>
              <a:t>In 1984, the total wealth of the media industry was $194 billion</a:t>
            </a:r>
          </a:p>
          <a:p>
            <a:r>
              <a:rPr lang="en-US" sz="2400" dirty="0"/>
              <a:t>In 2022, the total wealth of the media industry was $134 trillion</a:t>
            </a:r>
          </a:p>
          <a:p>
            <a:r>
              <a:rPr lang="en-US" sz="2400" dirty="0"/>
              <a:t>Since 1984, media has grown to include</a:t>
            </a:r>
          </a:p>
          <a:p>
            <a:pPr lvl="1">
              <a:buFont typeface="Wingdings" panose="05000000000000000000" pitchFamily="2" charset="2"/>
              <a:buChar char="v"/>
            </a:pPr>
            <a:r>
              <a:rPr lang="en-US" sz="2400" dirty="0"/>
              <a:t>Streaming services</a:t>
            </a:r>
          </a:p>
          <a:p>
            <a:pPr lvl="1">
              <a:buFont typeface="Wingdings" panose="05000000000000000000" pitchFamily="2" charset="2"/>
              <a:buChar char="v"/>
            </a:pPr>
            <a:r>
              <a:rPr lang="en-US" sz="2400" dirty="0"/>
              <a:t>Search engines</a:t>
            </a:r>
          </a:p>
          <a:p>
            <a:pPr lvl="1">
              <a:buFont typeface="Wingdings" panose="05000000000000000000" pitchFamily="2" charset="2"/>
              <a:buChar char="v"/>
            </a:pPr>
            <a:r>
              <a:rPr lang="en-US" sz="2400" dirty="0"/>
              <a:t>Digital social media</a:t>
            </a:r>
          </a:p>
          <a:p>
            <a:pPr lvl="1">
              <a:buFont typeface="Wingdings" panose="05000000000000000000" pitchFamily="2" charset="2"/>
              <a:buChar char="v"/>
            </a:pPr>
            <a:r>
              <a:rPr lang="en-US" sz="2400" dirty="0"/>
              <a:t>Wireless service</a:t>
            </a:r>
          </a:p>
          <a:p>
            <a:pPr lvl="1">
              <a:buFont typeface="Wingdings" panose="05000000000000000000" pitchFamily="2" charset="2"/>
              <a:buChar char="v"/>
            </a:pPr>
            <a:r>
              <a:rPr lang="en-US" sz="2400" dirty="0"/>
              <a:t>Wireless applications</a:t>
            </a:r>
          </a:p>
          <a:p>
            <a:pPr marL="0" indent="0">
              <a:buNone/>
            </a:pPr>
            <a:endParaRPr lang="en-US" sz="2200" dirty="0"/>
          </a:p>
        </p:txBody>
      </p:sp>
    </p:spTree>
    <p:extLst>
      <p:ext uri="{BB962C8B-B14F-4D97-AF65-F5344CB8AC3E}">
        <p14:creationId xmlns:p14="http://schemas.microsoft.com/office/powerpoint/2010/main" val="3584880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01375-FABA-E217-DB81-5BCB3E81D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5493C-E852-B384-7F5C-6EB1EC59136D}"/>
              </a:ext>
            </a:extLst>
          </p:cNvPr>
          <p:cNvSpPr>
            <a:spLocks noGrp="1"/>
          </p:cNvSpPr>
          <p:nvPr>
            <p:ph type="title"/>
          </p:nvPr>
        </p:nvSpPr>
        <p:spPr>
          <a:xfrm>
            <a:off x="677334" y="609600"/>
            <a:ext cx="8596668" cy="719470"/>
          </a:xfrm>
        </p:spPr>
        <p:txBody>
          <a:bodyPr/>
          <a:lstStyle/>
          <a:p>
            <a:r>
              <a:rPr lang="en-US" dirty="0"/>
              <a:t>Understanding Mass Media: Ownership</a:t>
            </a:r>
          </a:p>
        </p:txBody>
      </p:sp>
      <p:sp>
        <p:nvSpPr>
          <p:cNvPr id="3" name="Content Placeholder 2">
            <a:extLst>
              <a:ext uri="{FF2B5EF4-FFF2-40B4-BE49-F238E27FC236}">
                <a16:creationId xmlns:a16="http://schemas.microsoft.com/office/drawing/2014/main" id="{8B4D479B-C96A-433C-3406-57FD427FBD6D}"/>
              </a:ext>
            </a:extLst>
          </p:cNvPr>
          <p:cNvSpPr>
            <a:spLocks noGrp="1"/>
          </p:cNvSpPr>
          <p:nvPr>
            <p:ph idx="1"/>
          </p:nvPr>
        </p:nvSpPr>
        <p:spPr>
          <a:xfrm>
            <a:off x="677334" y="1628961"/>
            <a:ext cx="8596668" cy="3880773"/>
          </a:xfrm>
        </p:spPr>
        <p:txBody>
          <a:bodyPr/>
          <a:lstStyle/>
          <a:p>
            <a:r>
              <a:rPr lang="en-US" sz="2400" dirty="0">
                <a:solidFill>
                  <a:schemeClr val="tx1"/>
                </a:solidFill>
              </a:rPr>
              <a:t>By 2023, three companies (T-Mobile, Verizon, AT&amp;T) controlled over 80% of wireless services </a:t>
            </a:r>
          </a:p>
          <a:p>
            <a:r>
              <a:rPr lang="en-US" sz="2400" dirty="0">
                <a:solidFill>
                  <a:schemeClr val="tx1"/>
                </a:solidFill>
              </a:rPr>
              <a:t>In 2009, five companies (Time-Warner, Viacom, Disney, General Electric, &amp; Discovery) owned over 80% of cable networks</a:t>
            </a:r>
          </a:p>
          <a:p>
            <a:r>
              <a:rPr lang="en-US" sz="2400" dirty="0">
                <a:solidFill>
                  <a:schemeClr val="tx1"/>
                </a:solidFill>
              </a:rPr>
              <a:t>By 2009, the top three TV broadcast companies that controlled nearly 100% of stations in 1950 (ABC, CBS, NBC) controlled about 10% combined</a:t>
            </a:r>
          </a:p>
          <a:p>
            <a:endParaRPr lang="en-US" dirty="0"/>
          </a:p>
        </p:txBody>
      </p:sp>
    </p:spTree>
    <p:extLst>
      <p:ext uri="{BB962C8B-B14F-4D97-AF65-F5344CB8AC3E}">
        <p14:creationId xmlns:p14="http://schemas.microsoft.com/office/powerpoint/2010/main" val="341518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E2561-E3C9-EABC-637D-91B2318AA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3891C-F3B3-1E51-309A-FC46B2037A9A}"/>
              </a:ext>
            </a:extLst>
          </p:cNvPr>
          <p:cNvSpPr>
            <a:spLocks noGrp="1"/>
          </p:cNvSpPr>
          <p:nvPr>
            <p:ph type="title"/>
          </p:nvPr>
        </p:nvSpPr>
        <p:spPr>
          <a:xfrm>
            <a:off x="677334" y="609600"/>
            <a:ext cx="8596668" cy="719470"/>
          </a:xfrm>
        </p:spPr>
        <p:txBody>
          <a:bodyPr/>
          <a:lstStyle/>
          <a:p>
            <a:r>
              <a:rPr lang="en-US" dirty="0"/>
              <a:t>Understanding Mass Media: Monopoly</a:t>
            </a:r>
            <a:r>
              <a:rPr lang="en-US" dirty="0">
                <a:solidFill>
                  <a:schemeClr val="accent3">
                    <a:lumMod val="75000"/>
                  </a:schemeClr>
                </a:solidFill>
                <a:sym typeface="Wingdings" panose="05000000000000000000" pitchFamily="2" charset="2"/>
              </a:rPr>
              <a:t></a:t>
            </a:r>
            <a:endParaRPr lang="en-US" dirty="0">
              <a:solidFill>
                <a:schemeClr val="accent3">
                  <a:lumMod val="75000"/>
                </a:schemeClr>
              </a:solidFill>
            </a:endParaRPr>
          </a:p>
        </p:txBody>
      </p:sp>
      <p:sp>
        <p:nvSpPr>
          <p:cNvPr id="3" name="Content Placeholder 2">
            <a:extLst>
              <a:ext uri="{FF2B5EF4-FFF2-40B4-BE49-F238E27FC236}">
                <a16:creationId xmlns:a16="http://schemas.microsoft.com/office/drawing/2014/main" id="{30DBDE74-B767-0E9C-E069-98A8629B349B}"/>
              </a:ext>
            </a:extLst>
          </p:cNvPr>
          <p:cNvSpPr>
            <a:spLocks noGrp="1"/>
          </p:cNvSpPr>
          <p:nvPr>
            <p:ph idx="1"/>
          </p:nvPr>
        </p:nvSpPr>
        <p:spPr>
          <a:xfrm>
            <a:off x="503102" y="1426941"/>
            <a:ext cx="9342647" cy="5218408"/>
          </a:xfrm>
        </p:spPr>
        <p:txBody>
          <a:bodyPr>
            <a:normAutofit lnSpcReduction="10000"/>
          </a:bodyPr>
          <a:lstStyle/>
          <a:p>
            <a:pPr marL="0" indent="0">
              <a:buNone/>
            </a:pPr>
            <a:r>
              <a:rPr lang="en-US" sz="2200" dirty="0"/>
              <a:t>The top six media corporations and some of their holdings in 2025 included:</a:t>
            </a:r>
          </a:p>
          <a:p>
            <a:pPr marL="457200" indent="-457200">
              <a:buFont typeface="+mj-lt"/>
              <a:buAutoNum type="arabicPeriod"/>
            </a:pPr>
            <a:r>
              <a:rPr lang="en-US" sz="2200" b="1" dirty="0"/>
              <a:t>Comcast</a:t>
            </a:r>
            <a:r>
              <a:rPr lang="en-US" sz="2200" dirty="0"/>
              <a:t> (NBC, Universal Pictures, Xfinity, MSNBC, and Sky)</a:t>
            </a:r>
          </a:p>
          <a:p>
            <a:pPr marL="457200" indent="-457200">
              <a:buFont typeface="+mj-lt"/>
              <a:buAutoNum type="arabicPeriod"/>
            </a:pPr>
            <a:r>
              <a:rPr lang="en-US" sz="2200" b="1" dirty="0"/>
              <a:t>Disney</a:t>
            </a:r>
            <a:r>
              <a:rPr lang="en-US" sz="2200" dirty="0"/>
              <a:t> (ESPN, ABC, Hulu, Pixar, Marvel, Lucas Studios)</a:t>
            </a:r>
          </a:p>
          <a:p>
            <a:pPr marL="457200" indent="-457200">
              <a:buFont typeface="+mj-lt"/>
              <a:buAutoNum type="arabicPeriod"/>
            </a:pPr>
            <a:r>
              <a:rPr lang="en-US" sz="2200" b="1" dirty="0"/>
              <a:t>AT&amp;T </a:t>
            </a:r>
            <a:r>
              <a:rPr lang="en-US" sz="2200" dirty="0"/>
              <a:t>(Warner Brothers, Discovery, HBO, CNN, TLC)</a:t>
            </a:r>
          </a:p>
          <a:p>
            <a:pPr marL="457200" indent="-457200">
              <a:buFont typeface="+mj-lt"/>
              <a:buAutoNum type="arabicPeriod"/>
            </a:pPr>
            <a:r>
              <a:rPr lang="en-US" sz="2200" b="1" dirty="0"/>
              <a:t>News Corps/Murdoch </a:t>
            </a:r>
            <a:r>
              <a:rPr lang="en-US" sz="2200" dirty="0"/>
              <a:t>(Wall Street Journal, Fox news, New York Post, Harper Collins)</a:t>
            </a:r>
          </a:p>
          <a:p>
            <a:pPr marL="457200" indent="-457200">
              <a:buFont typeface="+mj-lt"/>
              <a:buAutoNum type="arabicPeriod"/>
            </a:pPr>
            <a:r>
              <a:rPr lang="en-US" sz="2200" b="1" dirty="0"/>
              <a:t>Paramount Global </a:t>
            </a:r>
            <a:r>
              <a:rPr lang="en-US" sz="2200" dirty="0"/>
              <a:t>(CBS, Paramount, Nickelodeon, MTV, Showtime)</a:t>
            </a:r>
          </a:p>
          <a:p>
            <a:pPr marL="457200" indent="-457200">
              <a:buFont typeface="+mj-lt"/>
              <a:buAutoNum type="arabicPeriod"/>
            </a:pPr>
            <a:r>
              <a:rPr lang="en-US" sz="2200" b="1" dirty="0"/>
              <a:t>Sony</a:t>
            </a:r>
            <a:r>
              <a:rPr lang="en-US" sz="2200" dirty="0"/>
              <a:t> (Sony Pictures, Sony Music) </a:t>
            </a:r>
          </a:p>
          <a:p>
            <a:pPr marL="0" indent="0">
              <a:buNone/>
            </a:pPr>
            <a:r>
              <a:rPr lang="en-US" sz="2200" i="1" dirty="0">
                <a:solidFill>
                  <a:schemeClr val="accent3">
                    <a:lumMod val="75000"/>
                  </a:schemeClr>
                </a:solidFill>
                <a:sym typeface="Wingdings" panose="05000000000000000000" pitchFamily="2" charset="2"/>
              </a:rPr>
              <a:t></a:t>
            </a:r>
            <a:r>
              <a:rPr lang="en-US" sz="2200" i="1" dirty="0">
                <a:solidFill>
                  <a:schemeClr val="accent3">
                    <a:lumMod val="75000"/>
                  </a:schemeClr>
                </a:solidFill>
              </a:rPr>
              <a:t>Monopolies often restrict diversity in points of view and editorial freedom, which homogenizes the content of news and entertainment.</a:t>
            </a:r>
          </a:p>
          <a:p>
            <a:pPr marL="0" indent="0">
              <a:buNone/>
            </a:pPr>
            <a:r>
              <a:rPr lang="en-US" sz="1600" i="1" dirty="0">
                <a:solidFill>
                  <a:srgbClr val="77985E"/>
                </a:solidFill>
              </a:rPr>
              <a:t>The Media Monopoly: How 6 Corps Control Almost All US Media. August, 2025.  https://sciencestream.blog/media-monopoly-us-control</a:t>
            </a:r>
          </a:p>
        </p:txBody>
      </p:sp>
    </p:spTree>
    <p:extLst>
      <p:ext uri="{BB962C8B-B14F-4D97-AF65-F5344CB8AC3E}">
        <p14:creationId xmlns:p14="http://schemas.microsoft.com/office/powerpoint/2010/main" val="3066812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AB28B-AA17-B829-9054-B08C45EB7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B7A14-FBA6-9AE7-00F8-9986D7D1B33B}"/>
              </a:ext>
            </a:extLst>
          </p:cNvPr>
          <p:cNvSpPr>
            <a:spLocks noGrp="1"/>
          </p:cNvSpPr>
          <p:nvPr>
            <p:ph type="title"/>
          </p:nvPr>
        </p:nvSpPr>
        <p:spPr>
          <a:xfrm>
            <a:off x="340242" y="609600"/>
            <a:ext cx="9229060" cy="634409"/>
          </a:xfrm>
        </p:spPr>
        <p:txBody>
          <a:bodyPr>
            <a:normAutofit/>
          </a:bodyPr>
          <a:lstStyle/>
          <a:p>
            <a:r>
              <a:rPr lang="en-US" sz="3200" dirty="0"/>
              <a:t>Understanding Mass Media: Competing Interests</a:t>
            </a:r>
          </a:p>
        </p:txBody>
      </p:sp>
      <p:pic>
        <p:nvPicPr>
          <p:cNvPr id="15" name="Content Placeholder 14">
            <a:extLst>
              <a:ext uri="{FF2B5EF4-FFF2-40B4-BE49-F238E27FC236}">
                <a16:creationId xmlns:a16="http://schemas.microsoft.com/office/drawing/2014/main" id="{E7FD8466-BD88-96BB-BEF8-59D97590C9AE}"/>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aturation sat="66000"/>
                    </a14:imgEffect>
                    <a14:imgEffect>
                      <a14:brightnessContrast contrast="15000"/>
                    </a14:imgEffect>
                  </a14:imgLayer>
                </a14:imgProps>
              </a:ext>
            </a:extLst>
          </a:blip>
          <a:stretch>
            <a:fillRect/>
          </a:stretch>
        </p:blipFill>
        <p:spPr>
          <a:xfrm>
            <a:off x="5224131" y="2704879"/>
            <a:ext cx="3834809" cy="3543521"/>
          </a:xfrm>
        </p:spPr>
      </p:pic>
      <p:pic>
        <p:nvPicPr>
          <p:cNvPr id="19" name="Content Placeholder 18">
            <a:extLst>
              <a:ext uri="{FF2B5EF4-FFF2-40B4-BE49-F238E27FC236}">
                <a16:creationId xmlns:a16="http://schemas.microsoft.com/office/drawing/2014/main" id="{F32BF484-0BC6-AD27-C36D-DC2D31A6B0CB}"/>
              </a:ext>
            </a:extLst>
          </p:cNvPr>
          <p:cNvPicPr>
            <a:picLocks noGrp="1" noChangeAspect="1"/>
          </p:cNvPicPr>
          <p:nvPr>
            <p:ph sz="half" idx="1"/>
          </p:nvPr>
        </p:nvPicPr>
        <p:blipFill>
          <a:blip r:embed="rId4">
            <a:extLst>
              <a:ext uri="{BEBA8EAE-BF5A-486C-A8C5-ECC9F3942E4B}">
                <a14:imgProps xmlns:a14="http://schemas.microsoft.com/office/drawing/2010/main">
                  <a14:imgLayer r:embed="rId5">
                    <a14:imgEffect>
                      <a14:saturation sat="66000"/>
                    </a14:imgEffect>
                    <a14:imgEffect>
                      <a14:brightnessContrast bright="25000" contrast="10000"/>
                    </a14:imgEffect>
                  </a14:imgLayer>
                </a14:imgProps>
              </a:ext>
            </a:extLst>
          </a:blip>
          <a:stretch>
            <a:fillRect/>
          </a:stretch>
        </p:blipFill>
        <p:spPr>
          <a:xfrm>
            <a:off x="614067" y="3314680"/>
            <a:ext cx="4183062" cy="2933720"/>
          </a:xfrm>
        </p:spPr>
      </p:pic>
      <p:sp>
        <p:nvSpPr>
          <p:cNvPr id="20" name="Speech Bubble: Rectangle with Corners Rounded 19">
            <a:extLst>
              <a:ext uri="{FF2B5EF4-FFF2-40B4-BE49-F238E27FC236}">
                <a16:creationId xmlns:a16="http://schemas.microsoft.com/office/drawing/2014/main" id="{B828A3E3-E083-3E8D-3DB5-ECC7411AF53F}"/>
              </a:ext>
            </a:extLst>
          </p:cNvPr>
          <p:cNvSpPr/>
          <p:nvPr/>
        </p:nvSpPr>
        <p:spPr>
          <a:xfrm>
            <a:off x="448412" y="1529750"/>
            <a:ext cx="4330073" cy="1681282"/>
          </a:xfrm>
          <a:prstGeom prst="wedgeRoundRectCallout">
            <a:avLst>
              <a:gd name="adj1" fmla="val -9292"/>
              <a:gd name="adj2" fmla="val 59603"/>
              <a:gd name="adj3" fmla="val 16667"/>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We are here to make profit for ourselves and our stockholders, and if the public wants game shows, hate speech, and biased news reports, then that is what we will sell them.</a:t>
            </a:r>
          </a:p>
        </p:txBody>
      </p:sp>
      <p:sp>
        <p:nvSpPr>
          <p:cNvPr id="21" name="Speech Bubble: Rectangle with Corners Rounded 20">
            <a:extLst>
              <a:ext uri="{FF2B5EF4-FFF2-40B4-BE49-F238E27FC236}">
                <a16:creationId xmlns:a16="http://schemas.microsoft.com/office/drawing/2014/main" id="{EAA4CF9C-8031-D117-602C-312F350AD6D9}"/>
              </a:ext>
            </a:extLst>
          </p:cNvPr>
          <p:cNvSpPr/>
          <p:nvPr/>
        </p:nvSpPr>
        <p:spPr>
          <a:xfrm>
            <a:off x="4875027" y="1410114"/>
            <a:ext cx="5204637" cy="1330408"/>
          </a:xfrm>
          <a:prstGeom prst="wedgeRoundRectCallout">
            <a:avLst>
              <a:gd name="adj1" fmla="val 2290"/>
              <a:gd name="adj2" fmla="val 67295"/>
              <a:gd name="adj3" fmla="val 16667"/>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We are here to serve the public’s need to be well-informed. We are interested in local and global perspectives. We believe in being objective and examining diverse opinions.</a:t>
            </a:r>
          </a:p>
        </p:txBody>
      </p:sp>
    </p:spTree>
    <p:extLst>
      <p:ext uri="{BB962C8B-B14F-4D97-AF65-F5344CB8AC3E}">
        <p14:creationId xmlns:p14="http://schemas.microsoft.com/office/powerpoint/2010/main" val="392354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C8E5-F946-FA4F-D574-0B8C51AE0395}"/>
              </a:ext>
            </a:extLst>
          </p:cNvPr>
          <p:cNvSpPr>
            <a:spLocks noGrp="1"/>
          </p:cNvSpPr>
          <p:nvPr>
            <p:ph type="title"/>
          </p:nvPr>
        </p:nvSpPr>
        <p:spPr>
          <a:xfrm>
            <a:off x="528123" y="297711"/>
            <a:ext cx="8596668" cy="740229"/>
          </a:xfrm>
        </p:spPr>
        <p:txBody>
          <a:bodyPr/>
          <a:lstStyle/>
          <a:p>
            <a:r>
              <a:rPr lang="en-US" dirty="0"/>
              <a:t>Elements of Critical Media Consumption</a:t>
            </a:r>
          </a:p>
        </p:txBody>
      </p:sp>
      <p:graphicFrame>
        <p:nvGraphicFramePr>
          <p:cNvPr id="7" name="Content Placeholder 6">
            <a:extLst>
              <a:ext uri="{FF2B5EF4-FFF2-40B4-BE49-F238E27FC236}">
                <a16:creationId xmlns:a16="http://schemas.microsoft.com/office/drawing/2014/main" id="{2ECD553F-3C52-8F0C-88AC-DBBB2E7EC18D}"/>
              </a:ext>
            </a:extLst>
          </p:cNvPr>
          <p:cNvGraphicFramePr>
            <a:graphicFrameLocks noGrp="1"/>
          </p:cNvGraphicFramePr>
          <p:nvPr>
            <p:ph idx="1"/>
            <p:extLst>
              <p:ext uri="{D42A27DB-BD31-4B8C-83A1-F6EECF244321}">
                <p14:modId xmlns:p14="http://schemas.microsoft.com/office/powerpoint/2010/main" val="754380232"/>
              </p:ext>
            </p:extLst>
          </p:nvPr>
        </p:nvGraphicFramePr>
        <p:xfrm>
          <a:off x="453695" y="1358942"/>
          <a:ext cx="8913589" cy="4140116"/>
        </p:xfrm>
        <a:graphic>
          <a:graphicData uri="http://schemas.openxmlformats.org/drawingml/2006/table">
            <a:tbl>
              <a:tblPr firstRow="1" bandRow="1">
                <a:tableStyleId>{00A15C55-8517-42AA-B614-E9B94910E393}</a:tableStyleId>
              </a:tblPr>
              <a:tblGrid>
                <a:gridCol w="1725979">
                  <a:extLst>
                    <a:ext uri="{9D8B030D-6E8A-4147-A177-3AD203B41FA5}">
                      <a16:colId xmlns:a16="http://schemas.microsoft.com/office/drawing/2014/main" val="3617056346"/>
                    </a:ext>
                  </a:extLst>
                </a:gridCol>
                <a:gridCol w="7187610">
                  <a:extLst>
                    <a:ext uri="{9D8B030D-6E8A-4147-A177-3AD203B41FA5}">
                      <a16:colId xmlns:a16="http://schemas.microsoft.com/office/drawing/2014/main" val="1821568128"/>
                    </a:ext>
                  </a:extLst>
                </a:gridCol>
              </a:tblGrid>
              <a:tr h="450618">
                <a:tc>
                  <a:txBody>
                    <a:bodyPr/>
                    <a:lstStyle/>
                    <a:p>
                      <a:r>
                        <a:rPr lang="en-US" dirty="0"/>
                        <a:t>Element</a:t>
                      </a:r>
                    </a:p>
                  </a:txBody>
                  <a:tcPr/>
                </a:tc>
                <a:tc>
                  <a:txBody>
                    <a:bodyPr/>
                    <a:lstStyle/>
                    <a:p>
                      <a:r>
                        <a:rPr lang="en-US" dirty="0"/>
                        <a:t>Aspects of Elements</a:t>
                      </a:r>
                    </a:p>
                  </a:txBody>
                  <a:tcPr/>
                </a:tc>
                <a:extLst>
                  <a:ext uri="{0D108BD9-81ED-4DB2-BD59-A6C34878D82A}">
                    <a16:rowId xmlns:a16="http://schemas.microsoft.com/office/drawing/2014/main" val="4003134777"/>
                  </a:ext>
                </a:extLst>
              </a:tr>
              <a:tr h="467833">
                <a:tc>
                  <a:txBody>
                    <a:bodyPr/>
                    <a:lstStyle/>
                    <a:p>
                      <a:r>
                        <a:rPr lang="en-US" dirty="0"/>
                        <a:t>Purpose</a:t>
                      </a:r>
                    </a:p>
                  </a:txBody>
                  <a:tcPr/>
                </a:tc>
                <a:tc>
                  <a:txBody>
                    <a:bodyPr/>
                    <a:lstStyle/>
                    <a:p>
                      <a:r>
                        <a:rPr lang="en-US" dirty="0"/>
                        <a:t>Is the intent to inform, persuade, guide, refute, reinforce, clarify?</a:t>
                      </a:r>
                    </a:p>
                  </a:txBody>
                  <a:tcPr/>
                </a:tc>
                <a:extLst>
                  <a:ext uri="{0D108BD9-81ED-4DB2-BD59-A6C34878D82A}">
                    <a16:rowId xmlns:a16="http://schemas.microsoft.com/office/drawing/2014/main" val="3549186580"/>
                  </a:ext>
                </a:extLst>
              </a:tr>
              <a:tr h="457200">
                <a:tc>
                  <a:txBody>
                    <a:bodyPr/>
                    <a:lstStyle/>
                    <a:p>
                      <a:r>
                        <a:rPr lang="en-US" dirty="0"/>
                        <a:t>Question</a:t>
                      </a:r>
                    </a:p>
                  </a:txBody>
                  <a:tcPr/>
                </a:tc>
                <a:tc>
                  <a:txBody>
                    <a:bodyPr/>
                    <a:lstStyle/>
                    <a:p>
                      <a:r>
                        <a:rPr lang="en-US" dirty="0"/>
                        <a:t>What is the core question, concern, or issue? </a:t>
                      </a:r>
                    </a:p>
                  </a:txBody>
                  <a:tcPr/>
                </a:tc>
                <a:extLst>
                  <a:ext uri="{0D108BD9-81ED-4DB2-BD59-A6C34878D82A}">
                    <a16:rowId xmlns:a16="http://schemas.microsoft.com/office/drawing/2014/main" val="1831465518"/>
                  </a:ext>
                </a:extLst>
              </a:tr>
              <a:tr h="489097">
                <a:tc>
                  <a:txBody>
                    <a:bodyPr/>
                    <a:lstStyle/>
                    <a:p>
                      <a:r>
                        <a:rPr lang="en-US" dirty="0"/>
                        <a:t>Information</a:t>
                      </a:r>
                    </a:p>
                  </a:txBody>
                  <a:tcPr/>
                </a:tc>
                <a:tc>
                  <a:txBody>
                    <a:bodyPr/>
                    <a:lstStyle/>
                    <a:p>
                      <a:r>
                        <a:rPr lang="en-US" dirty="0"/>
                        <a:t>What facts, evidence, ideas, details, and context are offered?</a:t>
                      </a:r>
                    </a:p>
                  </a:txBody>
                  <a:tcPr/>
                </a:tc>
                <a:extLst>
                  <a:ext uri="{0D108BD9-81ED-4DB2-BD59-A6C34878D82A}">
                    <a16:rowId xmlns:a16="http://schemas.microsoft.com/office/drawing/2014/main" val="1234276125"/>
                  </a:ext>
                </a:extLst>
              </a:tr>
              <a:tr h="435935">
                <a:tc>
                  <a:txBody>
                    <a:bodyPr/>
                    <a:lstStyle/>
                    <a:p>
                      <a:r>
                        <a:rPr lang="en-US" dirty="0"/>
                        <a:t>Concepts</a:t>
                      </a:r>
                    </a:p>
                  </a:txBody>
                  <a:tcPr/>
                </a:tc>
                <a:tc>
                  <a:txBody>
                    <a:bodyPr/>
                    <a:lstStyle/>
                    <a:p>
                      <a:r>
                        <a:rPr lang="en-US" dirty="0"/>
                        <a:t>What theories, principles, and paradigms are key to assertions?</a:t>
                      </a:r>
                    </a:p>
                  </a:txBody>
                  <a:tcPr/>
                </a:tc>
                <a:extLst>
                  <a:ext uri="{0D108BD9-81ED-4DB2-BD59-A6C34878D82A}">
                    <a16:rowId xmlns:a16="http://schemas.microsoft.com/office/drawing/2014/main" val="82312590"/>
                  </a:ext>
                </a:extLst>
              </a:tr>
              <a:tr h="478465">
                <a:tc>
                  <a:txBody>
                    <a:bodyPr/>
                    <a:lstStyle/>
                    <a:p>
                      <a:r>
                        <a:rPr lang="en-US" dirty="0"/>
                        <a:t>Interpretation</a:t>
                      </a:r>
                    </a:p>
                  </a:txBody>
                  <a:tcPr/>
                </a:tc>
                <a:tc>
                  <a:txBody>
                    <a:bodyPr/>
                    <a:lstStyle/>
                    <a:p>
                      <a:r>
                        <a:rPr lang="en-US" dirty="0"/>
                        <a:t>What conclusions and summations of importance are offered?</a:t>
                      </a:r>
                    </a:p>
                  </a:txBody>
                  <a:tcPr/>
                </a:tc>
                <a:extLst>
                  <a:ext uri="{0D108BD9-81ED-4DB2-BD59-A6C34878D82A}">
                    <a16:rowId xmlns:a16="http://schemas.microsoft.com/office/drawing/2014/main" val="1590045213"/>
                  </a:ext>
                </a:extLst>
              </a:tr>
              <a:tr h="446568">
                <a:tc>
                  <a:txBody>
                    <a:bodyPr/>
                    <a:lstStyle/>
                    <a:p>
                      <a:r>
                        <a:rPr lang="en-US" dirty="0"/>
                        <a:t>Assumptions</a:t>
                      </a:r>
                    </a:p>
                  </a:txBody>
                  <a:tcPr/>
                </a:tc>
                <a:tc>
                  <a:txBody>
                    <a:bodyPr/>
                    <a:lstStyle/>
                    <a:p>
                      <a:r>
                        <a:rPr lang="en-US" dirty="0"/>
                        <a:t>What is taken for granted; what is presumed about audience?</a:t>
                      </a:r>
                    </a:p>
                  </a:txBody>
                  <a:tcPr/>
                </a:tc>
                <a:extLst>
                  <a:ext uri="{0D108BD9-81ED-4DB2-BD59-A6C34878D82A}">
                    <a16:rowId xmlns:a16="http://schemas.microsoft.com/office/drawing/2014/main" val="2910863944"/>
                  </a:ext>
                </a:extLst>
              </a:tr>
              <a:tr h="467832">
                <a:tc>
                  <a:txBody>
                    <a:bodyPr/>
                    <a:lstStyle/>
                    <a:p>
                      <a:r>
                        <a:rPr lang="en-US" dirty="0"/>
                        <a:t>Implications</a:t>
                      </a:r>
                    </a:p>
                  </a:txBody>
                  <a:tcPr/>
                </a:tc>
                <a:tc>
                  <a:txBody>
                    <a:bodyPr/>
                    <a:lstStyle/>
                    <a:p>
                      <a:r>
                        <a:rPr lang="en-US" dirty="0"/>
                        <a:t>What is the logic of assertions; what is suggested but not explicit?</a:t>
                      </a:r>
                    </a:p>
                  </a:txBody>
                  <a:tcPr/>
                </a:tc>
                <a:extLst>
                  <a:ext uri="{0D108BD9-81ED-4DB2-BD59-A6C34878D82A}">
                    <a16:rowId xmlns:a16="http://schemas.microsoft.com/office/drawing/2014/main" val="1747039586"/>
                  </a:ext>
                </a:extLst>
              </a:tr>
              <a:tr h="446568">
                <a:tc>
                  <a:txBody>
                    <a:bodyPr/>
                    <a:lstStyle/>
                    <a:p>
                      <a:r>
                        <a:rPr lang="en-US" dirty="0"/>
                        <a:t>Perspective</a:t>
                      </a:r>
                    </a:p>
                  </a:txBody>
                  <a:tcPr/>
                </a:tc>
                <a:tc>
                  <a:txBody>
                    <a:bodyPr/>
                    <a:lstStyle/>
                    <a:p>
                      <a:r>
                        <a:rPr lang="en-US" dirty="0"/>
                        <a:t>Is the communication biased or take a partisan point of view?</a:t>
                      </a:r>
                    </a:p>
                  </a:txBody>
                  <a:tcPr/>
                </a:tc>
                <a:extLst>
                  <a:ext uri="{0D108BD9-81ED-4DB2-BD59-A6C34878D82A}">
                    <a16:rowId xmlns:a16="http://schemas.microsoft.com/office/drawing/2014/main" val="2574569491"/>
                  </a:ext>
                </a:extLst>
              </a:tr>
            </a:tbl>
          </a:graphicData>
        </a:graphic>
      </p:graphicFrame>
      <p:sp>
        <p:nvSpPr>
          <p:cNvPr id="8" name="TextBox 7">
            <a:extLst>
              <a:ext uri="{FF2B5EF4-FFF2-40B4-BE49-F238E27FC236}">
                <a16:creationId xmlns:a16="http://schemas.microsoft.com/office/drawing/2014/main" id="{C3AD7F75-B700-5C51-0667-FF3D80001099}"/>
              </a:ext>
            </a:extLst>
          </p:cNvPr>
          <p:cNvSpPr txBox="1"/>
          <p:nvPr/>
        </p:nvSpPr>
        <p:spPr>
          <a:xfrm>
            <a:off x="528123" y="5820060"/>
            <a:ext cx="8676168" cy="323165"/>
          </a:xfrm>
          <a:prstGeom prst="rect">
            <a:avLst/>
          </a:prstGeom>
          <a:noFill/>
        </p:spPr>
        <p:txBody>
          <a:bodyPr wrap="square" rtlCol="0">
            <a:spAutoFit/>
          </a:bodyPr>
          <a:lstStyle/>
          <a:p>
            <a:r>
              <a:rPr lang="en-US" sz="1500" dirty="0">
                <a:solidFill>
                  <a:srgbClr val="77985E"/>
                </a:solidFill>
              </a:rPr>
              <a:t>Adapted from: Paul, R.&amp; L. Elder. </a:t>
            </a:r>
            <a:r>
              <a:rPr lang="en-US" sz="1500" i="1" dirty="0">
                <a:solidFill>
                  <a:srgbClr val="77985E"/>
                </a:solidFill>
              </a:rPr>
              <a:t>Fact Over Fake</a:t>
            </a:r>
            <a:r>
              <a:rPr lang="en-US" sz="1500" dirty="0">
                <a:solidFill>
                  <a:srgbClr val="77985E"/>
                </a:solidFill>
              </a:rPr>
              <a:t>. Foundation for Critical Thinking,2020.</a:t>
            </a:r>
          </a:p>
        </p:txBody>
      </p:sp>
    </p:spTree>
    <p:extLst>
      <p:ext uri="{BB962C8B-B14F-4D97-AF65-F5344CB8AC3E}">
        <p14:creationId xmlns:p14="http://schemas.microsoft.com/office/powerpoint/2010/main" val="287095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3BC8-A71E-649B-2C4F-B5D838910E9D}"/>
              </a:ext>
            </a:extLst>
          </p:cNvPr>
          <p:cNvSpPr>
            <a:spLocks noGrp="1"/>
          </p:cNvSpPr>
          <p:nvPr>
            <p:ph type="title"/>
          </p:nvPr>
        </p:nvSpPr>
        <p:spPr>
          <a:xfrm>
            <a:off x="241399" y="428664"/>
            <a:ext cx="9147150" cy="762183"/>
          </a:xfrm>
        </p:spPr>
        <p:txBody>
          <a:bodyPr/>
          <a:lstStyle/>
          <a:p>
            <a:r>
              <a:rPr lang="en-US" dirty="0"/>
              <a:t>Criteria to Assess Communication Elements</a:t>
            </a:r>
          </a:p>
        </p:txBody>
      </p:sp>
      <p:sp>
        <p:nvSpPr>
          <p:cNvPr id="4" name="Speech Bubble: Rectangle with Corners Rounded 3">
            <a:extLst>
              <a:ext uri="{FF2B5EF4-FFF2-40B4-BE49-F238E27FC236}">
                <a16:creationId xmlns:a16="http://schemas.microsoft.com/office/drawing/2014/main" id="{50224170-4F22-8B0B-B55A-408992B2F477}"/>
              </a:ext>
            </a:extLst>
          </p:cNvPr>
          <p:cNvSpPr/>
          <p:nvPr/>
        </p:nvSpPr>
        <p:spPr>
          <a:xfrm>
            <a:off x="241399" y="1499191"/>
            <a:ext cx="2725480" cy="1371600"/>
          </a:xfrm>
          <a:prstGeom prst="wedgeRoundRectCallout">
            <a:avLst>
              <a:gd name="adj1" fmla="val -3138"/>
              <a:gd name="adj2" fmla="val 64050"/>
              <a:gd name="adj3" fmla="val 16667"/>
            </a:avLst>
          </a:prstGeom>
          <a:solidFill>
            <a:schemeClr val="accent5">
              <a:lumMod val="60000"/>
              <a:lumOff val="40000"/>
              <a:alpha val="35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a:t>
            </a:r>
            <a:r>
              <a:rPr lang="en-US" b="1" i="1" dirty="0">
                <a:solidFill>
                  <a:schemeClr val="tx1"/>
                </a:solidFill>
              </a:rPr>
              <a:t>clear</a:t>
            </a:r>
            <a:r>
              <a:rPr lang="en-US" dirty="0">
                <a:solidFill>
                  <a:schemeClr val="tx1"/>
                </a:solidFill>
              </a:rPr>
              <a:t> is the purpose, evidence, concept, and logic?</a:t>
            </a:r>
          </a:p>
        </p:txBody>
      </p:sp>
      <p:sp>
        <p:nvSpPr>
          <p:cNvPr id="5" name="Speech Bubble: Rectangle with Corners Rounded 4">
            <a:extLst>
              <a:ext uri="{FF2B5EF4-FFF2-40B4-BE49-F238E27FC236}">
                <a16:creationId xmlns:a16="http://schemas.microsoft.com/office/drawing/2014/main" id="{5A0BB229-8E9C-4591-DAE1-F779E42D9967}"/>
              </a:ext>
            </a:extLst>
          </p:cNvPr>
          <p:cNvSpPr/>
          <p:nvPr/>
        </p:nvSpPr>
        <p:spPr>
          <a:xfrm>
            <a:off x="2757378" y="1907455"/>
            <a:ext cx="2824715" cy="1488558"/>
          </a:xfrm>
          <a:prstGeom prst="wedgeRoundRectCallout">
            <a:avLst/>
          </a:prstGeom>
          <a:solidFill>
            <a:srgbClr val="FFFF00">
              <a:alpha val="35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a:t>
            </a:r>
            <a:r>
              <a:rPr lang="en-US" b="1" i="1" dirty="0">
                <a:solidFill>
                  <a:schemeClr val="tx1"/>
                </a:solidFill>
              </a:rPr>
              <a:t>accurate</a:t>
            </a:r>
            <a:r>
              <a:rPr lang="en-US" dirty="0">
                <a:solidFill>
                  <a:schemeClr val="tx1"/>
                </a:solidFill>
              </a:rPr>
              <a:t> are the assertions? Is the data reliable and current?</a:t>
            </a:r>
          </a:p>
        </p:txBody>
      </p:sp>
      <p:sp>
        <p:nvSpPr>
          <p:cNvPr id="6" name="Speech Bubble: Rectangle with Corners Rounded 5">
            <a:extLst>
              <a:ext uri="{FF2B5EF4-FFF2-40B4-BE49-F238E27FC236}">
                <a16:creationId xmlns:a16="http://schemas.microsoft.com/office/drawing/2014/main" id="{37062BF7-01AD-CFC1-34FE-816060C1830B}"/>
              </a:ext>
            </a:extLst>
          </p:cNvPr>
          <p:cNvSpPr/>
          <p:nvPr/>
        </p:nvSpPr>
        <p:spPr>
          <a:xfrm>
            <a:off x="7549806" y="1416180"/>
            <a:ext cx="2264736" cy="1660858"/>
          </a:xfrm>
          <a:prstGeom prst="wedgeRoundRectCallout">
            <a:avLst>
              <a:gd name="adj1" fmla="val -48216"/>
              <a:gd name="adj2" fmla="val 70139"/>
              <a:gd name="adj3" fmla="val 16667"/>
            </a:avLst>
          </a:prstGeom>
          <a:solidFill>
            <a:srgbClr val="C00000">
              <a:alpha val="25000"/>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Does the </a:t>
            </a:r>
            <a:r>
              <a:rPr lang="en-US" b="1" i="1" dirty="0">
                <a:solidFill>
                  <a:schemeClr val="tx1"/>
                </a:solidFill>
              </a:rPr>
              <a:t>scope</a:t>
            </a:r>
            <a:r>
              <a:rPr lang="en-US" dirty="0">
                <a:solidFill>
                  <a:schemeClr val="tx1"/>
                </a:solidFill>
              </a:rPr>
              <a:t> of information address what should be addressed?</a:t>
            </a:r>
          </a:p>
        </p:txBody>
      </p:sp>
      <p:sp>
        <p:nvSpPr>
          <p:cNvPr id="7" name="Speech Bubble: Rectangle with Corners Rounded 6">
            <a:extLst>
              <a:ext uri="{FF2B5EF4-FFF2-40B4-BE49-F238E27FC236}">
                <a16:creationId xmlns:a16="http://schemas.microsoft.com/office/drawing/2014/main" id="{149ABD5D-9509-A2C6-2191-0B8056BF839D}"/>
              </a:ext>
            </a:extLst>
          </p:cNvPr>
          <p:cNvSpPr/>
          <p:nvPr/>
        </p:nvSpPr>
        <p:spPr>
          <a:xfrm>
            <a:off x="1684576" y="3740219"/>
            <a:ext cx="3292548" cy="1371600"/>
          </a:xfrm>
          <a:prstGeom prst="wedgeRoundRectCallout">
            <a:avLst>
              <a:gd name="adj1" fmla="val -1229"/>
              <a:gd name="adj2" fmla="val 64069"/>
              <a:gd name="adj3" fmla="val 16667"/>
            </a:avLst>
          </a:prstGeom>
          <a:solidFill>
            <a:srgbClr val="81FFBA">
              <a:alpha val="29804"/>
            </a:srgbClr>
          </a:solidFill>
          <a:ln>
            <a:solidFill>
              <a:srgbClr val="6881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Are assertions, use of evidence, and conclusions </a:t>
            </a:r>
            <a:r>
              <a:rPr lang="en-US" b="1" i="1" dirty="0">
                <a:solidFill>
                  <a:schemeClr val="tx1"/>
                </a:solidFill>
              </a:rPr>
              <a:t>logical</a:t>
            </a:r>
            <a:r>
              <a:rPr lang="en-US" dirty="0">
                <a:solidFill>
                  <a:schemeClr val="tx1"/>
                </a:solidFill>
              </a:rPr>
              <a:t> and well-reasoned?</a:t>
            </a:r>
          </a:p>
        </p:txBody>
      </p:sp>
      <p:sp>
        <p:nvSpPr>
          <p:cNvPr id="8" name="Speech Bubble: Oval 7">
            <a:extLst>
              <a:ext uri="{FF2B5EF4-FFF2-40B4-BE49-F238E27FC236}">
                <a16:creationId xmlns:a16="http://schemas.microsoft.com/office/drawing/2014/main" id="{E509C763-C18B-8F9D-91AF-969C4F77E4D2}"/>
              </a:ext>
            </a:extLst>
          </p:cNvPr>
          <p:cNvSpPr/>
          <p:nvPr/>
        </p:nvSpPr>
        <p:spPr>
          <a:xfrm>
            <a:off x="7376537" y="3358800"/>
            <a:ext cx="3082355" cy="1801260"/>
          </a:xfrm>
          <a:prstGeom prst="wedgeEllipseCallout">
            <a:avLst/>
          </a:prstGeom>
          <a:solidFill>
            <a:srgbClr val="FFFF00">
              <a:alpha val="35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 the conclusions and interpretations reveal the </a:t>
            </a:r>
            <a:r>
              <a:rPr lang="en-US" b="1" i="1" dirty="0">
                <a:solidFill>
                  <a:schemeClr val="tx1"/>
                </a:solidFill>
              </a:rPr>
              <a:t>significance</a:t>
            </a:r>
            <a:r>
              <a:rPr lang="en-US" dirty="0">
                <a:solidFill>
                  <a:schemeClr val="tx1"/>
                </a:solidFill>
              </a:rPr>
              <a:t> of the issues?</a:t>
            </a:r>
          </a:p>
        </p:txBody>
      </p:sp>
      <p:sp>
        <p:nvSpPr>
          <p:cNvPr id="9" name="Speech Bubble: Oval 8">
            <a:extLst>
              <a:ext uri="{FF2B5EF4-FFF2-40B4-BE49-F238E27FC236}">
                <a16:creationId xmlns:a16="http://schemas.microsoft.com/office/drawing/2014/main" id="{7C599B2D-79E8-25FB-8ECF-EDF824CE22A0}"/>
              </a:ext>
            </a:extLst>
          </p:cNvPr>
          <p:cNvSpPr/>
          <p:nvPr/>
        </p:nvSpPr>
        <p:spPr>
          <a:xfrm>
            <a:off x="5401340" y="1697941"/>
            <a:ext cx="2455037" cy="1914950"/>
          </a:xfrm>
          <a:prstGeom prst="wedgeEllipseCallout">
            <a:avLst>
              <a:gd name="adj1" fmla="val -22567"/>
              <a:gd name="adj2" fmla="val 55458"/>
            </a:avLst>
          </a:prstGeom>
          <a:solidFill>
            <a:srgbClr val="92D050">
              <a:alpha val="25000"/>
            </a:srgb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 the information </a:t>
            </a:r>
            <a:r>
              <a:rPr lang="en-US" b="1" i="1" dirty="0">
                <a:solidFill>
                  <a:schemeClr val="tx1"/>
                </a:solidFill>
              </a:rPr>
              <a:t>deep</a:t>
            </a:r>
            <a:r>
              <a:rPr lang="en-US" dirty="0">
                <a:solidFill>
                  <a:schemeClr val="tx1"/>
                </a:solidFill>
              </a:rPr>
              <a:t> enough superficial or over-simplified?</a:t>
            </a:r>
          </a:p>
        </p:txBody>
      </p:sp>
      <p:sp>
        <p:nvSpPr>
          <p:cNvPr id="10" name="Speech Bubble: Rectangle 9">
            <a:extLst>
              <a:ext uri="{FF2B5EF4-FFF2-40B4-BE49-F238E27FC236}">
                <a16:creationId xmlns:a16="http://schemas.microsoft.com/office/drawing/2014/main" id="{3DF9CD9E-2D04-5296-CBE6-A364FE7358B4}"/>
              </a:ext>
            </a:extLst>
          </p:cNvPr>
          <p:cNvSpPr/>
          <p:nvPr/>
        </p:nvSpPr>
        <p:spPr>
          <a:xfrm>
            <a:off x="4848449" y="4482319"/>
            <a:ext cx="3007928" cy="1660858"/>
          </a:xfrm>
          <a:prstGeom prst="wedgeRectCallout">
            <a:avLst>
              <a:gd name="adj1" fmla="val -56181"/>
              <a:gd name="adj2" fmla="val 62500"/>
            </a:avLst>
          </a:prstGeom>
          <a:solidFill>
            <a:srgbClr val="FFC000">
              <a:alpha val="4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 the perspective biased and are the assertions and representations of ideas and facts </a:t>
            </a:r>
            <a:r>
              <a:rPr lang="en-US" b="1" i="1" dirty="0">
                <a:solidFill>
                  <a:schemeClr val="tx1"/>
                </a:solidFill>
              </a:rPr>
              <a:t>fair</a:t>
            </a:r>
            <a:r>
              <a:rPr lang="en-US" dirty="0">
                <a:solidFill>
                  <a:schemeClr val="tx1"/>
                </a:solidFill>
              </a:rPr>
              <a:t>?</a:t>
            </a:r>
          </a:p>
        </p:txBody>
      </p:sp>
      <p:sp>
        <p:nvSpPr>
          <p:cNvPr id="11" name="Speech Bubble: Oval 10">
            <a:extLst>
              <a:ext uri="{FF2B5EF4-FFF2-40B4-BE49-F238E27FC236}">
                <a16:creationId xmlns:a16="http://schemas.microsoft.com/office/drawing/2014/main" id="{F96CAD34-4504-6AE5-DF11-E7B0AE05ACBE}"/>
              </a:ext>
            </a:extLst>
          </p:cNvPr>
          <p:cNvSpPr/>
          <p:nvPr/>
        </p:nvSpPr>
        <p:spPr>
          <a:xfrm>
            <a:off x="241399" y="3612891"/>
            <a:ext cx="1619299" cy="2371060"/>
          </a:xfrm>
          <a:prstGeom prst="wedgeEllipseCallout">
            <a:avLst>
              <a:gd name="adj1" fmla="val 42871"/>
              <a:gd name="adj2" fmla="val 40975"/>
            </a:avLst>
          </a:prstGeom>
          <a:solidFill>
            <a:schemeClr val="accent3">
              <a:alpha val="3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Are the details </a:t>
            </a:r>
            <a:r>
              <a:rPr lang="en-US" b="1" i="1" dirty="0">
                <a:solidFill>
                  <a:schemeClr val="tx1"/>
                </a:solidFill>
              </a:rPr>
              <a:t>relevant</a:t>
            </a:r>
            <a:r>
              <a:rPr lang="en-US" dirty="0">
                <a:solidFill>
                  <a:schemeClr val="tx1"/>
                </a:solidFill>
              </a:rPr>
              <a:t> to the issue?</a:t>
            </a:r>
          </a:p>
        </p:txBody>
      </p:sp>
      <p:pic>
        <p:nvPicPr>
          <p:cNvPr id="13" name="Picture 12">
            <a:extLst>
              <a:ext uri="{FF2B5EF4-FFF2-40B4-BE49-F238E27FC236}">
                <a16:creationId xmlns:a16="http://schemas.microsoft.com/office/drawing/2014/main" id="{574C8E7A-E0F7-BBB4-A897-EC994F4F4E9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1700" b="79204" l="10714" r="26735">
                        <a14:foregroundMark x1="16429" y1="28391" x2="18163" y2="34901"/>
                        <a14:foregroundMark x1="16327" y1="79204" x2="17857" y2="79204"/>
                      </a14:backgroundRemoval>
                    </a14:imgEffect>
                  </a14:imgLayer>
                </a14:imgProps>
              </a:ext>
            </a:extLst>
          </a:blip>
          <a:srcRect l="8754" t="14978" r="71225" b="17136"/>
          <a:stretch/>
        </p:blipFill>
        <p:spPr>
          <a:xfrm>
            <a:off x="3205033" y="5014623"/>
            <a:ext cx="1464584" cy="1820891"/>
          </a:xfrm>
          <a:prstGeom prst="rect">
            <a:avLst/>
          </a:prstGeom>
        </p:spPr>
      </p:pic>
      <p:pic>
        <p:nvPicPr>
          <p:cNvPr id="14" name="Picture 13">
            <a:extLst>
              <a:ext uri="{FF2B5EF4-FFF2-40B4-BE49-F238E27FC236}">
                <a16:creationId xmlns:a16="http://schemas.microsoft.com/office/drawing/2014/main" id="{27D83FE5-D401-A9E3-7871-8C2DD286FB0D}"/>
              </a:ext>
            </a:extLst>
          </p:cNvPr>
          <p:cNvPicPr>
            <a:picLocks noChangeAspect="1"/>
          </p:cNvPicPr>
          <p:nvPr/>
        </p:nvPicPr>
        <p:blipFill>
          <a:blip r:embed="rId4">
            <a:extLst>
              <a:ext uri="{BEBA8EAE-BF5A-486C-A8C5-ECC9F3942E4B}">
                <a14:imgProps xmlns:a14="http://schemas.microsoft.com/office/drawing/2010/main">
                  <a14:imgLayer r:embed="rId3">
                    <a14:imgEffect>
                      <a14:backgroundRemoval t="34901" b="77758" l="59490" r="82857">
                        <a14:foregroundMark x1="76020" y1="37071" x2="74388" y2="41591"/>
                        <a14:foregroundMark x1="76837" y1="35081" x2="75408" y2="35081"/>
                        <a14:foregroundMark x1="68980" y1="44123" x2="66735" y2="44123"/>
                        <a14:foregroundMark x1="75204" y1="45931" x2="76633" y2="46474"/>
                        <a14:foregroundMark x1="82857" y1="48825" x2="82551" y2="50633"/>
                      </a14:backgroundRemoval>
                    </a14:imgEffect>
                  </a14:imgLayer>
                </a14:imgProps>
              </a:ext>
            </a:extLst>
          </a:blip>
          <a:srcRect l="56683" t="32135" r="14726" b="17136"/>
          <a:stretch/>
        </p:blipFill>
        <p:spPr>
          <a:xfrm rot="20937262">
            <a:off x="4574682" y="3493436"/>
            <a:ext cx="1633658" cy="1512279"/>
          </a:xfrm>
          <a:prstGeom prst="rect">
            <a:avLst/>
          </a:prstGeom>
        </p:spPr>
      </p:pic>
      <p:pic>
        <p:nvPicPr>
          <p:cNvPr id="15" name="Picture 14">
            <a:extLst>
              <a:ext uri="{FF2B5EF4-FFF2-40B4-BE49-F238E27FC236}">
                <a16:creationId xmlns:a16="http://schemas.microsoft.com/office/drawing/2014/main" id="{5B355F1D-F514-E55D-A742-87F13E6006A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7381" l="4930" r="89789">
                        <a14:foregroundMark x1="57042" y1="20714" x2="45070" y2="30714"/>
                        <a14:foregroundMark x1="50000" y1="95000" x2="43662" y2="97381"/>
                        <a14:foregroundMark x1="8451" y1="35238" x2="4930" y2="32143"/>
                      </a14:backgroundRemoval>
                    </a14:imgEffect>
                  </a14:imgLayer>
                </a14:imgProps>
              </a:ext>
            </a:extLst>
          </a:blip>
          <a:stretch>
            <a:fillRect/>
          </a:stretch>
        </p:blipFill>
        <p:spPr>
          <a:xfrm>
            <a:off x="8398886" y="4873902"/>
            <a:ext cx="1316554" cy="1947017"/>
          </a:xfrm>
          <a:prstGeom prst="rect">
            <a:avLst/>
          </a:prstGeom>
        </p:spPr>
      </p:pic>
      <p:pic>
        <p:nvPicPr>
          <p:cNvPr id="16" name="Picture 15">
            <a:extLst>
              <a:ext uri="{FF2B5EF4-FFF2-40B4-BE49-F238E27FC236}">
                <a16:creationId xmlns:a16="http://schemas.microsoft.com/office/drawing/2014/main" id="{9C8BB73F-6E07-CD12-D6A9-C800761955E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941" b="98824" l="10000" r="97000">
                        <a14:foregroundMark x1="48000" y1="14118" x2="54000" y2="22941"/>
                        <a14:foregroundMark x1="58000" y1="5882" x2="61000" y2="7647"/>
                        <a14:foregroundMark x1="42000" y1="32353" x2="35000" y2="34118"/>
                        <a14:foregroundMark x1="38000" y1="97059" x2="31000" y2="97059"/>
                        <a14:foregroundMark x1="95000" y1="16471" x2="97000" y2="18824"/>
                        <a14:foregroundMark x1="56000" y1="3529" x2="57000" y2="6471"/>
                        <a14:foregroundMark x1="53000" y1="98824" x2="54000" y2="97059"/>
                      </a14:backgroundRemoval>
                    </a14:imgEffect>
                  </a14:imgLayer>
                </a14:imgProps>
              </a:ext>
            </a:extLst>
          </a:blip>
          <a:stretch>
            <a:fillRect/>
          </a:stretch>
        </p:blipFill>
        <p:spPr>
          <a:xfrm flipH="1">
            <a:off x="1842522" y="5239147"/>
            <a:ext cx="806823" cy="1371600"/>
          </a:xfrm>
          <a:prstGeom prst="rect">
            <a:avLst/>
          </a:prstGeom>
        </p:spPr>
      </p:pic>
    </p:spTree>
    <p:extLst>
      <p:ext uri="{BB962C8B-B14F-4D97-AF65-F5344CB8AC3E}">
        <p14:creationId xmlns:p14="http://schemas.microsoft.com/office/powerpoint/2010/main" val="1467383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9A879-2563-F602-C9B5-6640D1D42A53}"/>
              </a:ext>
            </a:extLst>
          </p:cNvPr>
          <p:cNvSpPr>
            <a:spLocks noGrp="1"/>
          </p:cNvSpPr>
          <p:nvPr>
            <p:ph type="title"/>
          </p:nvPr>
        </p:nvSpPr>
        <p:spPr>
          <a:xfrm>
            <a:off x="326220" y="244549"/>
            <a:ext cx="9065205" cy="1166037"/>
          </a:xfrm>
        </p:spPr>
        <p:txBody>
          <a:bodyPr>
            <a:normAutofit fontScale="90000"/>
          </a:bodyPr>
          <a:lstStyle/>
          <a:p>
            <a:r>
              <a:rPr lang="en-US" dirty="0"/>
              <a:t>Compare &amp; Contrast These Two Accounts: What Do Readers Know? What Do They Not Know? </a:t>
            </a:r>
          </a:p>
        </p:txBody>
      </p:sp>
      <p:sp>
        <p:nvSpPr>
          <p:cNvPr id="3" name="Text Placeholder 2">
            <a:extLst>
              <a:ext uri="{FF2B5EF4-FFF2-40B4-BE49-F238E27FC236}">
                <a16:creationId xmlns:a16="http://schemas.microsoft.com/office/drawing/2014/main" id="{F0A31B98-62AB-0D36-16A6-55D951128FA2}"/>
              </a:ext>
            </a:extLst>
          </p:cNvPr>
          <p:cNvSpPr>
            <a:spLocks noGrp="1"/>
          </p:cNvSpPr>
          <p:nvPr>
            <p:ph type="body" idx="1"/>
          </p:nvPr>
        </p:nvSpPr>
        <p:spPr>
          <a:xfrm>
            <a:off x="1817473" y="1327143"/>
            <a:ext cx="1122030" cy="352801"/>
          </a:xfrm>
        </p:spPr>
        <p:txBody>
          <a:bodyPr/>
          <a:lstStyle/>
          <a:p>
            <a:r>
              <a:rPr lang="en-US" sz="2000" dirty="0">
                <a:solidFill>
                  <a:schemeClr val="accent3"/>
                </a:solidFill>
              </a:rPr>
              <a:t>Story A</a:t>
            </a:r>
          </a:p>
        </p:txBody>
      </p:sp>
      <p:sp>
        <p:nvSpPr>
          <p:cNvPr id="4" name="Content Placeholder 3">
            <a:extLst>
              <a:ext uri="{FF2B5EF4-FFF2-40B4-BE49-F238E27FC236}">
                <a16:creationId xmlns:a16="http://schemas.microsoft.com/office/drawing/2014/main" id="{2D592931-6774-E8FC-05C7-F87342004F54}"/>
              </a:ext>
            </a:extLst>
          </p:cNvPr>
          <p:cNvSpPr>
            <a:spLocks noGrp="1"/>
          </p:cNvSpPr>
          <p:nvPr>
            <p:ph sz="half" idx="2"/>
          </p:nvPr>
        </p:nvSpPr>
        <p:spPr>
          <a:xfrm>
            <a:off x="487017" y="1679944"/>
            <a:ext cx="4185623" cy="4656557"/>
          </a:xfrm>
        </p:spPr>
        <p:txBody>
          <a:bodyPr>
            <a:normAutofit fontScale="92500" lnSpcReduction="20000"/>
          </a:bodyPr>
          <a:lstStyle/>
          <a:p>
            <a:pPr marL="0" indent="0">
              <a:buNone/>
            </a:pPr>
            <a:r>
              <a:rPr lang="en-US" dirty="0"/>
              <a:t>Two people died from injuries sustained in a fire last Tuesday in the Tenderloin district of San Francisco. Dave Hoffman and Eve Rolfson managed the building but were unable to escape fire and smoke after fire broke out shortly after 1:30 AM. Three more victims remained hospitalized. Investigators determined the blaze began in the hallway outside Hoffman’s apartment and found several empty bottles of alcohol in the debris. Nine other residents of the apartment building escaped the flames. One of the couple’s neighbors said, “I woke up when the smoke alarms went off and shouted to Dave from the hallway, but by that time I knew the fire was inside their unit.” Another renter said that the lock on the back entrance was broken and that “anyone could get in any time.” The owner of the building could not be reached for comment. </a:t>
            </a:r>
          </a:p>
        </p:txBody>
      </p:sp>
      <p:sp>
        <p:nvSpPr>
          <p:cNvPr id="5" name="Text Placeholder 4">
            <a:extLst>
              <a:ext uri="{FF2B5EF4-FFF2-40B4-BE49-F238E27FC236}">
                <a16:creationId xmlns:a16="http://schemas.microsoft.com/office/drawing/2014/main" id="{343FA82F-6D36-3591-9EDD-1B65868338E1}"/>
              </a:ext>
            </a:extLst>
          </p:cNvPr>
          <p:cNvSpPr>
            <a:spLocks noGrp="1"/>
          </p:cNvSpPr>
          <p:nvPr>
            <p:ph type="body" sz="quarter" idx="3"/>
          </p:nvPr>
        </p:nvSpPr>
        <p:spPr>
          <a:xfrm>
            <a:off x="6341635" y="1349666"/>
            <a:ext cx="1556966" cy="352802"/>
          </a:xfrm>
        </p:spPr>
        <p:txBody>
          <a:bodyPr/>
          <a:lstStyle/>
          <a:p>
            <a:r>
              <a:rPr lang="en-US" sz="2000" dirty="0">
                <a:solidFill>
                  <a:schemeClr val="accent3"/>
                </a:solidFill>
              </a:rPr>
              <a:t>Story B </a:t>
            </a:r>
          </a:p>
        </p:txBody>
      </p:sp>
      <p:sp>
        <p:nvSpPr>
          <p:cNvPr id="6" name="Content Placeholder 5">
            <a:extLst>
              <a:ext uri="{FF2B5EF4-FFF2-40B4-BE49-F238E27FC236}">
                <a16:creationId xmlns:a16="http://schemas.microsoft.com/office/drawing/2014/main" id="{E24B9D00-C20B-7F93-66FD-BCFA6DE148F6}"/>
              </a:ext>
            </a:extLst>
          </p:cNvPr>
          <p:cNvSpPr>
            <a:spLocks noGrp="1"/>
          </p:cNvSpPr>
          <p:nvPr>
            <p:ph sz="quarter" idx="4"/>
          </p:nvPr>
        </p:nvSpPr>
        <p:spPr>
          <a:xfrm>
            <a:off x="5066880" y="1721510"/>
            <a:ext cx="4324546" cy="4656557"/>
          </a:xfrm>
        </p:spPr>
        <p:txBody>
          <a:bodyPr>
            <a:normAutofit fontScale="92500" lnSpcReduction="20000"/>
          </a:bodyPr>
          <a:lstStyle/>
          <a:p>
            <a:pPr marL="0" marR="0" lvl="0" indent="0" algn="l" defTabSz="457200" rtl="0" eaLnBrk="1" fontAlgn="auto" latinLnBrk="0" hangingPunct="1">
              <a:lnSpc>
                <a:spcPct val="100000"/>
              </a:lnSpc>
              <a:spcBef>
                <a:spcPts val="1000"/>
              </a:spcBef>
              <a:spcAft>
                <a:spcPts val="0"/>
              </a:spcAft>
              <a:buClr>
                <a:srgbClr val="6C643F"/>
              </a:buClr>
              <a:buSzPct val="80000"/>
              <a:buFont typeface="Wingdings 3"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Two victims of the fire that swept through a dilapidated building in the Tenderloin district of San Francisco have died. Three others burned in the blaze are in stable condition. Dave Hoffman and Eve Rolfson were overwhelmed by smoke after a fire broke out shortly after 1:30 AM in the hallway outside their unit. Investigators found several empty bottles in the debris and forensics are exploring the possibility they contained accelerant. Nine other residents of the apartment building escaped unharmed. Hoffman’s neighbor said, “I woke up when the smoke alarms went off and shouted to Dave.” Another neighbor reported that none of the alarms went off. She noted, that “junkies break in all the time, because the landlord  stopped repairing the windows and locks at the back entrance.” The negligent owner of the building could not be reached for comment. </a:t>
            </a:r>
          </a:p>
          <a:p>
            <a:pPr marL="0" indent="0">
              <a:buNone/>
            </a:pPr>
            <a:endParaRPr lang="en-US" dirty="0"/>
          </a:p>
        </p:txBody>
      </p:sp>
    </p:spTree>
    <p:extLst>
      <p:ext uri="{BB962C8B-B14F-4D97-AF65-F5344CB8AC3E}">
        <p14:creationId xmlns:p14="http://schemas.microsoft.com/office/powerpoint/2010/main" val="146711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4246A-E84C-A76A-CED6-7559B2FE85CB}"/>
              </a:ext>
            </a:extLst>
          </p:cNvPr>
          <p:cNvSpPr>
            <a:spLocks noGrp="1"/>
          </p:cNvSpPr>
          <p:nvPr>
            <p:ph type="title"/>
          </p:nvPr>
        </p:nvSpPr>
        <p:spPr>
          <a:xfrm>
            <a:off x="702709" y="458993"/>
            <a:ext cx="8596668" cy="719470"/>
          </a:xfrm>
        </p:spPr>
        <p:txBody>
          <a:bodyPr/>
          <a:lstStyle/>
          <a:p>
            <a:r>
              <a:rPr lang="en-US" dirty="0"/>
              <a:t>Things to Consider</a:t>
            </a:r>
          </a:p>
        </p:txBody>
      </p:sp>
      <p:sp>
        <p:nvSpPr>
          <p:cNvPr id="3" name="Content Placeholder 2">
            <a:extLst>
              <a:ext uri="{FF2B5EF4-FFF2-40B4-BE49-F238E27FC236}">
                <a16:creationId xmlns:a16="http://schemas.microsoft.com/office/drawing/2014/main" id="{475DB990-F484-FDFC-310A-50AC674EA809}"/>
              </a:ext>
            </a:extLst>
          </p:cNvPr>
          <p:cNvSpPr>
            <a:spLocks noGrp="1"/>
          </p:cNvSpPr>
          <p:nvPr>
            <p:ph idx="1"/>
          </p:nvPr>
        </p:nvSpPr>
        <p:spPr>
          <a:xfrm>
            <a:off x="592273" y="1219326"/>
            <a:ext cx="8817540" cy="5179681"/>
          </a:xfrm>
        </p:spPr>
        <p:txBody>
          <a:bodyPr>
            <a:normAutofit/>
          </a:bodyPr>
          <a:lstStyle/>
          <a:p>
            <a:pPr>
              <a:buFont typeface="+mj-lt"/>
              <a:buAutoNum type="arabicPeriod"/>
            </a:pPr>
            <a:r>
              <a:rPr lang="en-US" sz="2400" dirty="0"/>
              <a:t>Sources of news — individuals, companies, and publishers— have incentives to present information in certain way</a:t>
            </a:r>
          </a:p>
          <a:p>
            <a:pPr>
              <a:buFont typeface="+mj-lt"/>
              <a:buAutoNum type="arabicPeriod"/>
            </a:pPr>
            <a:r>
              <a:rPr lang="en-US" sz="2400" dirty="0"/>
              <a:t>Not all eyewitnesses tell the truth or remember details</a:t>
            </a:r>
          </a:p>
          <a:p>
            <a:pPr>
              <a:buFont typeface="+mj-lt"/>
              <a:buAutoNum type="arabicPeriod"/>
            </a:pPr>
            <a:r>
              <a:rPr lang="en-US" sz="2400" dirty="0"/>
              <a:t>Knowing the specific interests of the sources helps put the information and opinions they offer in perspective</a:t>
            </a:r>
          </a:p>
          <a:p>
            <a:pPr>
              <a:buFont typeface="+mj-lt"/>
              <a:buAutoNum type="arabicPeriod"/>
            </a:pPr>
            <a:r>
              <a:rPr lang="en-US" sz="2400" dirty="0"/>
              <a:t>It is difficult to assess the objectivity of news and opinions with limited knowledge of the issue or subject</a:t>
            </a:r>
          </a:p>
          <a:p>
            <a:pPr>
              <a:buFont typeface="+mj-lt"/>
              <a:buAutoNum type="arabicPeriod"/>
            </a:pPr>
            <a:r>
              <a:rPr lang="en-US" sz="2400" dirty="0"/>
              <a:t>The prominence of a story on the pages of a newspaper or website does not necessarily mean the story is important</a:t>
            </a:r>
          </a:p>
          <a:p>
            <a:pPr>
              <a:buFont typeface="+mj-lt"/>
              <a:buAutoNum type="arabicPeriod"/>
            </a:pPr>
            <a:r>
              <a:rPr lang="en-US" sz="2400" dirty="0"/>
              <a:t>The language people use to tell stories reveals how they value human life and human dignity, and we have a choice to accept or reject how others value human life and dignity</a:t>
            </a:r>
          </a:p>
          <a:p>
            <a:pPr>
              <a:buFont typeface="+mj-lt"/>
              <a:buAutoNum type="arabicPeriod"/>
            </a:pPr>
            <a:endParaRPr lang="en-US" sz="2400" dirty="0"/>
          </a:p>
        </p:txBody>
      </p:sp>
    </p:spTree>
    <p:extLst>
      <p:ext uri="{BB962C8B-B14F-4D97-AF65-F5344CB8AC3E}">
        <p14:creationId xmlns:p14="http://schemas.microsoft.com/office/powerpoint/2010/main" val="67694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F5D5-751F-18DB-DF34-E5669A293F50}"/>
              </a:ext>
            </a:extLst>
          </p:cNvPr>
          <p:cNvSpPr>
            <a:spLocks noGrp="1"/>
          </p:cNvSpPr>
          <p:nvPr>
            <p:ph type="title"/>
          </p:nvPr>
        </p:nvSpPr>
        <p:spPr>
          <a:xfrm>
            <a:off x="677334" y="609600"/>
            <a:ext cx="8596668" cy="708837"/>
          </a:xfrm>
        </p:spPr>
        <p:txBody>
          <a:bodyPr/>
          <a:lstStyle/>
          <a:p>
            <a:r>
              <a:rPr lang="en-US" dirty="0"/>
              <a:t>Questions for Reflection &amp; Discussion</a:t>
            </a:r>
          </a:p>
        </p:txBody>
      </p:sp>
      <p:sp>
        <p:nvSpPr>
          <p:cNvPr id="3" name="Content Placeholder 2">
            <a:extLst>
              <a:ext uri="{FF2B5EF4-FFF2-40B4-BE49-F238E27FC236}">
                <a16:creationId xmlns:a16="http://schemas.microsoft.com/office/drawing/2014/main" id="{0EB145F8-8ADA-680E-1875-2CDF04C4563F}"/>
              </a:ext>
            </a:extLst>
          </p:cNvPr>
          <p:cNvSpPr>
            <a:spLocks noGrp="1"/>
          </p:cNvSpPr>
          <p:nvPr>
            <p:ph idx="1"/>
          </p:nvPr>
        </p:nvSpPr>
        <p:spPr>
          <a:xfrm>
            <a:off x="677334" y="1628961"/>
            <a:ext cx="8596668" cy="4619439"/>
          </a:xfrm>
        </p:spPr>
        <p:txBody>
          <a:bodyPr>
            <a:normAutofit lnSpcReduction="10000"/>
          </a:bodyPr>
          <a:lstStyle/>
          <a:p>
            <a:pPr marL="342900" marR="0" lvl="0" indent="-342900" algn="l" defTabSz="457200" rtl="0" eaLnBrk="1" fontAlgn="auto" latinLnBrk="0" hangingPunct="1">
              <a:lnSpc>
                <a:spcPct val="100000"/>
              </a:lnSpc>
              <a:spcBef>
                <a:spcPts val="1000"/>
              </a:spcBef>
              <a:spcAft>
                <a:spcPts val="0"/>
              </a:spcAft>
              <a:buClr>
                <a:srgbClr val="6C643F"/>
              </a:buClr>
              <a:buSzPct val="80000"/>
              <a:buFont typeface="+mj-lt"/>
              <a:buAutoNum type="arabicPeriod"/>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Do I have strong feelings about this subject even though I know little about it and if so, why?</a:t>
            </a:r>
          </a:p>
          <a:p>
            <a:pPr marL="342900" marR="0" lvl="0" indent="-342900" algn="l" defTabSz="457200" rtl="0" eaLnBrk="1" fontAlgn="auto" latinLnBrk="0" hangingPunct="1">
              <a:lnSpc>
                <a:spcPct val="100000"/>
              </a:lnSpc>
              <a:spcBef>
                <a:spcPts val="1000"/>
              </a:spcBef>
              <a:spcAft>
                <a:spcPts val="0"/>
              </a:spcAft>
              <a:buClr>
                <a:srgbClr val="6C643F"/>
              </a:buClr>
              <a:buSzPct val="80000"/>
              <a:buFont typeface="+mj-lt"/>
              <a:buAutoNum type="arabicPeriod"/>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Do I pay attention to the news only when it relates to my personal life or interests, or am I interested in what happens to people I don’t know? Why?</a:t>
            </a:r>
          </a:p>
          <a:p>
            <a:pPr marL="342900" marR="0" lvl="0" indent="-342900" algn="l" defTabSz="457200" rtl="0" eaLnBrk="1" fontAlgn="auto" latinLnBrk="0" hangingPunct="1">
              <a:lnSpc>
                <a:spcPct val="100000"/>
              </a:lnSpc>
              <a:spcBef>
                <a:spcPts val="1000"/>
              </a:spcBef>
              <a:spcAft>
                <a:spcPts val="0"/>
              </a:spcAft>
              <a:buClr>
                <a:srgbClr val="6C643F"/>
              </a:buClr>
              <a:buSzPct val="80000"/>
              <a:buFont typeface="+mj-lt"/>
              <a:buAutoNum type="arabicPeriod"/>
              <a:tabLst/>
              <a:defRPr/>
            </a:pPr>
            <a:r>
              <a:rPr lang="en-US" sz="2400" dirty="0">
                <a:solidFill>
                  <a:prstClr val="black">
                    <a:lumMod val="75000"/>
                    <a:lumOff val="25000"/>
                  </a:prstClr>
                </a:solidFill>
                <a:latin typeface="Trebuchet MS" panose="020B0603020202020204"/>
              </a:rPr>
              <a:t>How much effort do I exert trying to understand other people’s opinions?</a:t>
            </a:r>
          </a:p>
          <a:p>
            <a:pPr marL="342900" marR="0" lvl="0" indent="-342900" algn="l" defTabSz="457200" rtl="0" eaLnBrk="1" fontAlgn="auto" latinLnBrk="0" hangingPunct="1">
              <a:lnSpc>
                <a:spcPct val="100000"/>
              </a:lnSpc>
              <a:spcBef>
                <a:spcPts val="1000"/>
              </a:spcBef>
              <a:spcAft>
                <a:spcPts val="0"/>
              </a:spcAft>
              <a:buClr>
                <a:srgbClr val="6C643F"/>
              </a:buClr>
              <a:buSzPct val="80000"/>
              <a:buFont typeface="+mj-lt"/>
              <a:buAutoNum type="arabicPeriod"/>
              <a:tabLst/>
              <a:defRPr/>
            </a:pPr>
            <a:r>
              <a:rPr lang="en-US" sz="2400" dirty="0">
                <a:solidFill>
                  <a:prstClr val="black">
                    <a:lumMod val="75000"/>
                    <a:lumOff val="25000"/>
                  </a:prstClr>
                </a:solidFill>
                <a:latin typeface="Trebuchet MS" panose="020B0603020202020204"/>
              </a:rPr>
              <a:t>What are the “liberal” news sources I consult and what are the “conservative” news sources I consult? Why?</a:t>
            </a:r>
          </a:p>
          <a:p>
            <a:pPr marL="342900" marR="0" lvl="0" indent="-342900" algn="l" defTabSz="457200" rtl="0" eaLnBrk="1" fontAlgn="auto" latinLnBrk="0" hangingPunct="1">
              <a:lnSpc>
                <a:spcPct val="100000"/>
              </a:lnSpc>
              <a:spcBef>
                <a:spcPts val="1000"/>
              </a:spcBef>
              <a:spcAft>
                <a:spcPts val="0"/>
              </a:spcAft>
              <a:buClr>
                <a:srgbClr val="6C643F"/>
              </a:buClr>
              <a:buSzPct val="80000"/>
              <a:buFont typeface="+mj-lt"/>
              <a:buAutoNum type="arabicPeriod"/>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Do I know where to find alternative perspectives on issues and why they matter?</a:t>
            </a:r>
          </a:p>
          <a:p>
            <a:endParaRPr lang="en-US" dirty="0"/>
          </a:p>
        </p:txBody>
      </p:sp>
    </p:spTree>
    <p:extLst>
      <p:ext uri="{BB962C8B-B14F-4D97-AF65-F5344CB8AC3E}">
        <p14:creationId xmlns:p14="http://schemas.microsoft.com/office/powerpoint/2010/main" val="2663781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B2DC-4348-7875-3A72-A22382C0ED34}"/>
              </a:ext>
            </a:extLst>
          </p:cNvPr>
          <p:cNvSpPr>
            <a:spLocks noGrp="1"/>
          </p:cNvSpPr>
          <p:nvPr>
            <p:ph type="title"/>
          </p:nvPr>
        </p:nvSpPr>
        <p:spPr>
          <a:xfrm>
            <a:off x="677334" y="609600"/>
            <a:ext cx="8596668" cy="613144"/>
          </a:xfrm>
        </p:spPr>
        <p:txBody>
          <a:bodyPr>
            <a:normAutofit fontScale="90000"/>
          </a:bodyPr>
          <a:lstStyle/>
          <a:p>
            <a:r>
              <a:rPr lang="en-US" dirty="0"/>
              <a:t>Additional References</a:t>
            </a:r>
          </a:p>
        </p:txBody>
      </p:sp>
      <p:sp>
        <p:nvSpPr>
          <p:cNvPr id="3" name="Content Placeholder 2">
            <a:extLst>
              <a:ext uri="{FF2B5EF4-FFF2-40B4-BE49-F238E27FC236}">
                <a16:creationId xmlns:a16="http://schemas.microsoft.com/office/drawing/2014/main" id="{0C218FBA-0A10-99DE-43E1-145EF96BA731}"/>
              </a:ext>
            </a:extLst>
          </p:cNvPr>
          <p:cNvSpPr>
            <a:spLocks noGrp="1"/>
          </p:cNvSpPr>
          <p:nvPr>
            <p:ph idx="1"/>
          </p:nvPr>
        </p:nvSpPr>
        <p:spPr>
          <a:xfrm>
            <a:off x="593479" y="1370279"/>
            <a:ext cx="8764378" cy="5127340"/>
          </a:xfrm>
        </p:spPr>
        <p:txBody>
          <a:bodyPr>
            <a:normAutofit/>
          </a:bodyPr>
          <a:lstStyle/>
          <a:p>
            <a:r>
              <a:rPr lang="en-US" dirty="0"/>
              <a:t>Bagdikian, Ben. </a:t>
            </a:r>
            <a:r>
              <a:rPr lang="en-US" i="1" dirty="0"/>
              <a:t>The Media Monopoly </a:t>
            </a:r>
            <a:r>
              <a:rPr lang="en-US" dirty="0"/>
              <a:t>4</a:t>
            </a:r>
            <a:r>
              <a:rPr lang="en-US" baseline="30000" dirty="0"/>
              <a:t>th</a:t>
            </a:r>
            <a:r>
              <a:rPr lang="en-US" dirty="0"/>
              <a:t> edition. Boston: Beacon Press. 1992. [Free viewing: Internet Archive. </a:t>
            </a:r>
            <a:r>
              <a:rPr lang="en-US" dirty="0">
                <a:hlinkClick r:id="rId2"/>
              </a:rPr>
              <a:t>The media monopoly : Bagdikian, Ben H : Free Download, Borrow, and Streaming : Internet Archive</a:t>
            </a:r>
            <a:endParaRPr lang="en-US" dirty="0"/>
          </a:p>
          <a:p>
            <a:r>
              <a:rPr lang="en-US" dirty="0"/>
              <a:t>Barclay, Donald. </a:t>
            </a:r>
            <a:r>
              <a:rPr lang="en-US" i="1" dirty="0"/>
              <a:t>Fake news, Propaganda, and Plain Old Lies: How to Find Trustworthy News in the Digital Age</a:t>
            </a:r>
            <a:r>
              <a:rPr lang="en-US" dirty="0"/>
              <a:t>. Lanham, MD: Rowman &amp; Littlefield. 2018.</a:t>
            </a:r>
          </a:p>
          <a:p>
            <a:r>
              <a:rPr lang="en-US" dirty="0"/>
              <a:t>Ceppos, Jerry. (Ed.) </a:t>
            </a:r>
            <a:r>
              <a:rPr lang="en-US" i="1" dirty="0"/>
              <a:t>Covering Politics in the Age of Trump</a:t>
            </a:r>
            <a:r>
              <a:rPr lang="en-US" dirty="0"/>
              <a:t>. Baton Rouge: Louisiana State University 2021. </a:t>
            </a:r>
          </a:p>
          <a:p>
            <a:r>
              <a:rPr lang="en-US" dirty="0"/>
              <a:t>Fairness and Accuracy in Reporting is a media watchdog that offers readers data, commentary, and reports that reveal the effects of fake news, media monopoly, and examples of how language can be manipulated to sway opinions and attitudes.   </a:t>
            </a:r>
            <a:r>
              <a:rPr lang="en-US" dirty="0">
                <a:hlinkClick r:id="rId3"/>
              </a:rPr>
              <a:t>FAIR — FAIR is the national progressive media watchdog group, challenging corporate media bias, spin and misinformation.</a:t>
            </a:r>
            <a:r>
              <a:rPr lang="en-US" dirty="0"/>
              <a:t> </a:t>
            </a:r>
          </a:p>
          <a:p>
            <a:r>
              <a:rPr lang="en-US" dirty="0"/>
              <a:t>Paul, R. &amp; L. Elder. </a:t>
            </a:r>
            <a:r>
              <a:rPr lang="en-US" i="1" dirty="0"/>
              <a:t>The Thinker’s Guide for Conscientious Citizens on How to Detect media Bias and Propaganda in the National News</a:t>
            </a:r>
            <a:r>
              <a:rPr lang="en-US" dirty="0"/>
              <a:t>. Foundation for Critical Thinking, 2008. </a:t>
            </a:r>
          </a:p>
          <a:p>
            <a:endParaRPr lang="en-US" sz="1600" dirty="0"/>
          </a:p>
        </p:txBody>
      </p:sp>
    </p:spTree>
    <p:extLst>
      <p:ext uri="{BB962C8B-B14F-4D97-AF65-F5344CB8AC3E}">
        <p14:creationId xmlns:p14="http://schemas.microsoft.com/office/powerpoint/2010/main" val="10714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0B59-058F-7830-1CC1-BCAC89CF626E}"/>
              </a:ext>
            </a:extLst>
          </p:cNvPr>
          <p:cNvSpPr>
            <a:spLocks noGrp="1"/>
          </p:cNvSpPr>
          <p:nvPr>
            <p:ph type="title"/>
          </p:nvPr>
        </p:nvSpPr>
        <p:spPr>
          <a:xfrm>
            <a:off x="677334" y="609600"/>
            <a:ext cx="8596668" cy="719470"/>
          </a:xfrm>
        </p:spPr>
        <p:txBody>
          <a:bodyPr/>
          <a:lstStyle/>
          <a:p>
            <a:r>
              <a:rPr lang="en-US" dirty="0"/>
              <a:t>The Purpose of This Presentation is to:</a:t>
            </a:r>
          </a:p>
        </p:txBody>
      </p:sp>
      <p:sp>
        <p:nvSpPr>
          <p:cNvPr id="3" name="Content Placeholder 2">
            <a:extLst>
              <a:ext uri="{FF2B5EF4-FFF2-40B4-BE49-F238E27FC236}">
                <a16:creationId xmlns:a16="http://schemas.microsoft.com/office/drawing/2014/main" id="{B7476C66-6176-33C2-2FBD-FCE57DC220DC}"/>
              </a:ext>
            </a:extLst>
          </p:cNvPr>
          <p:cNvSpPr>
            <a:spLocks noGrp="1"/>
          </p:cNvSpPr>
          <p:nvPr>
            <p:ph idx="1"/>
          </p:nvPr>
        </p:nvSpPr>
        <p:spPr>
          <a:xfrm>
            <a:off x="677334" y="1586431"/>
            <a:ext cx="8596668" cy="3880773"/>
          </a:xfrm>
        </p:spPr>
        <p:txBody>
          <a:bodyPr>
            <a:normAutofit/>
          </a:bodyPr>
          <a:lstStyle/>
          <a:p>
            <a:pPr marL="457200" indent="-457200">
              <a:buFont typeface="+mj-lt"/>
              <a:buAutoNum type="arabicPeriod"/>
            </a:pPr>
            <a:r>
              <a:rPr lang="en-US" sz="2400" dirty="0"/>
              <a:t>Explore the meaning and function of propaganda, where we find it, and why it is important to think critically about what we hear, see, and read</a:t>
            </a:r>
          </a:p>
          <a:p>
            <a:pPr marL="457200" indent="-457200">
              <a:buFont typeface="+mj-lt"/>
              <a:buAutoNum type="arabicPeriod"/>
            </a:pPr>
            <a:r>
              <a:rPr lang="en-US" sz="2400" dirty="0"/>
              <a:t>Distinguish between liberal and conservative sources and how to assess their credibility</a:t>
            </a:r>
          </a:p>
          <a:p>
            <a:pPr marL="457200" indent="-457200">
              <a:buFont typeface="+mj-lt"/>
              <a:buAutoNum type="arabicPeriod"/>
            </a:pPr>
            <a:r>
              <a:rPr lang="en-US" sz="2400" dirty="0"/>
              <a:t>Identify the elements of critical thinking and apply them to the consumption of media</a:t>
            </a:r>
          </a:p>
          <a:p>
            <a:pPr marL="457200" indent="-457200">
              <a:buFont typeface="+mj-lt"/>
              <a:buAutoNum type="arabicPeriod"/>
            </a:pPr>
            <a:r>
              <a:rPr lang="en-US" sz="2400" dirty="0"/>
              <a:t>Think about personal habits of media consumption and whether they are helping us or hurting us</a:t>
            </a:r>
          </a:p>
          <a:p>
            <a:endParaRPr lang="en-US" sz="2400" dirty="0"/>
          </a:p>
        </p:txBody>
      </p:sp>
    </p:spTree>
    <p:extLst>
      <p:ext uri="{BB962C8B-B14F-4D97-AF65-F5344CB8AC3E}">
        <p14:creationId xmlns:p14="http://schemas.microsoft.com/office/powerpoint/2010/main" val="167122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0A72-6CE3-A62A-FF45-95576971A6D2}"/>
              </a:ext>
            </a:extLst>
          </p:cNvPr>
          <p:cNvSpPr>
            <a:spLocks noGrp="1"/>
          </p:cNvSpPr>
          <p:nvPr>
            <p:ph type="title"/>
          </p:nvPr>
        </p:nvSpPr>
        <p:spPr/>
        <p:txBody>
          <a:bodyPr/>
          <a:lstStyle/>
          <a:p>
            <a:r>
              <a:rPr lang="en-US" dirty="0"/>
              <a:t>Defining Key Terms</a:t>
            </a:r>
          </a:p>
        </p:txBody>
      </p:sp>
      <p:sp>
        <p:nvSpPr>
          <p:cNvPr id="3" name="Content Placeholder 2">
            <a:extLst>
              <a:ext uri="{FF2B5EF4-FFF2-40B4-BE49-F238E27FC236}">
                <a16:creationId xmlns:a16="http://schemas.microsoft.com/office/drawing/2014/main" id="{B0B2B942-1E6C-5397-CC90-10E17FCAD222}"/>
              </a:ext>
            </a:extLst>
          </p:cNvPr>
          <p:cNvSpPr>
            <a:spLocks noGrp="1"/>
          </p:cNvSpPr>
          <p:nvPr>
            <p:ph idx="1"/>
          </p:nvPr>
        </p:nvSpPr>
        <p:spPr>
          <a:xfrm>
            <a:off x="529683" y="1446029"/>
            <a:ext cx="9199108" cy="5050464"/>
          </a:xfrm>
        </p:spPr>
        <p:txBody>
          <a:bodyPr>
            <a:noAutofit/>
          </a:bodyPr>
          <a:lstStyle/>
          <a:p>
            <a:r>
              <a:rPr lang="en-US" sz="2400" b="1" dirty="0"/>
              <a:t>Media</a:t>
            </a:r>
            <a:r>
              <a:rPr lang="en-US" sz="2400" dirty="0"/>
              <a:t>: Forms of mass communication including newspapers, magazines, billboards, books, television programs, Internet websites, blogs, tweets, and social chat spaces, and podcasts.</a:t>
            </a:r>
          </a:p>
          <a:p>
            <a:r>
              <a:rPr lang="en-US" sz="2400" b="1" dirty="0"/>
              <a:t>Propaganda</a:t>
            </a:r>
            <a:r>
              <a:rPr lang="en-US" sz="2400" dirty="0"/>
              <a:t>: Information designed to influence people by promoting ideas, consumer products and services, and opinions. It is commonly found in advertising, political speeches, talk shows, and social media</a:t>
            </a:r>
          </a:p>
          <a:p>
            <a:r>
              <a:rPr lang="en-US" sz="2400" b="1" dirty="0"/>
              <a:t>Editorial Bias</a:t>
            </a:r>
            <a:r>
              <a:rPr lang="en-US" sz="2400" dirty="0"/>
              <a:t>: A way of representing facts or communicating information that prejudiced and shows favor to certain individuals, ideas, policies, and ways of seeing the world. It may be found in news reports, textbooks, talk shows, social media, and campaign speeches and literature.</a:t>
            </a:r>
          </a:p>
        </p:txBody>
      </p:sp>
    </p:spTree>
    <p:extLst>
      <p:ext uri="{BB962C8B-B14F-4D97-AF65-F5344CB8AC3E}">
        <p14:creationId xmlns:p14="http://schemas.microsoft.com/office/powerpoint/2010/main" val="258544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A36B-65AE-2980-BA13-7B7F3EA81A43}"/>
              </a:ext>
            </a:extLst>
          </p:cNvPr>
          <p:cNvSpPr>
            <a:spLocks noGrp="1"/>
          </p:cNvSpPr>
          <p:nvPr>
            <p:ph type="title"/>
          </p:nvPr>
        </p:nvSpPr>
        <p:spPr>
          <a:xfrm>
            <a:off x="677334" y="609600"/>
            <a:ext cx="8596668" cy="730102"/>
          </a:xfrm>
        </p:spPr>
        <p:txBody>
          <a:bodyPr/>
          <a:lstStyle/>
          <a:p>
            <a:r>
              <a:rPr lang="en-US" dirty="0"/>
              <a:t>Common Features of Propaganda</a:t>
            </a:r>
          </a:p>
        </p:txBody>
      </p:sp>
      <p:graphicFrame>
        <p:nvGraphicFramePr>
          <p:cNvPr id="7" name="Content Placeholder 6">
            <a:extLst>
              <a:ext uri="{FF2B5EF4-FFF2-40B4-BE49-F238E27FC236}">
                <a16:creationId xmlns:a16="http://schemas.microsoft.com/office/drawing/2014/main" id="{4A5C52C8-7262-BBAA-0A74-D6A95E43776A}"/>
              </a:ext>
            </a:extLst>
          </p:cNvPr>
          <p:cNvGraphicFramePr>
            <a:graphicFrameLocks noGrp="1"/>
          </p:cNvGraphicFramePr>
          <p:nvPr>
            <p:ph idx="1"/>
            <p:extLst>
              <p:ext uri="{D42A27DB-BD31-4B8C-83A1-F6EECF244321}">
                <p14:modId xmlns:p14="http://schemas.microsoft.com/office/powerpoint/2010/main" val="1643483154"/>
              </p:ext>
            </p:extLst>
          </p:nvPr>
        </p:nvGraphicFramePr>
        <p:xfrm>
          <a:off x="232237" y="1339702"/>
          <a:ext cx="10559810" cy="4699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64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58BC3-106C-80C0-790A-C2107070DD4E}"/>
              </a:ext>
            </a:extLst>
          </p:cNvPr>
          <p:cNvSpPr>
            <a:spLocks noGrp="1"/>
          </p:cNvSpPr>
          <p:nvPr>
            <p:ph type="title"/>
          </p:nvPr>
        </p:nvSpPr>
        <p:spPr>
          <a:xfrm>
            <a:off x="624171" y="425119"/>
            <a:ext cx="8596668" cy="755096"/>
          </a:xfrm>
        </p:spPr>
        <p:txBody>
          <a:bodyPr/>
          <a:lstStyle/>
          <a:p>
            <a:r>
              <a:rPr lang="en-US" dirty="0"/>
              <a:t>Common Features of Editorial Bias</a:t>
            </a:r>
          </a:p>
        </p:txBody>
      </p:sp>
      <p:graphicFrame>
        <p:nvGraphicFramePr>
          <p:cNvPr id="4" name="Content Placeholder 3">
            <a:extLst>
              <a:ext uri="{FF2B5EF4-FFF2-40B4-BE49-F238E27FC236}">
                <a16:creationId xmlns:a16="http://schemas.microsoft.com/office/drawing/2014/main" id="{697BDD5E-0B33-B4C9-DB54-1A7B7C1EEC22}"/>
              </a:ext>
            </a:extLst>
          </p:cNvPr>
          <p:cNvGraphicFramePr>
            <a:graphicFrameLocks noGrp="1"/>
          </p:cNvGraphicFramePr>
          <p:nvPr>
            <p:ph idx="1"/>
            <p:extLst>
              <p:ext uri="{D42A27DB-BD31-4B8C-83A1-F6EECF244321}">
                <p14:modId xmlns:p14="http://schemas.microsoft.com/office/powerpoint/2010/main" val="177694315"/>
              </p:ext>
            </p:extLst>
          </p:nvPr>
        </p:nvGraphicFramePr>
        <p:xfrm>
          <a:off x="432785" y="1180215"/>
          <a:ext cx="9168415" cy="5539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102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21BC-B9AF-9B50-95D0-2EE4B8F91651}"/>
              </a:ext>
            </a:extLst>
          </p:cNvPr>
          <p:cNvSpPr>
            <a:spLocks noGrp="1"/>
          </p:cNvSpPr>
          <p:nvPr>
            <p:ph type="title"/>
          </p:nvPr>
        </p:nvSpPr>
        <p:spPr>
          <a:xfrm>
            <a:off x="435195" y="524539"/>
            <a:ext cx="9219167" cy="730103"/>
          </a:xfrm>
        </p:spPr>
        <p:txBody>
          <a:bodyPr/>
          <a:lstStyle/>
          <a:p>
            <a:r>
              <a:rPr lang="en-US" dirty="0"/>
              <a:t>Engineering Public Opinion and Behavior</a:t>
            </a:r>
          </a:p>
        </p:txBody>
      </p:sp>
      <p:pic>
        <p:nvPicPr>
          <p:cNvPr id="9" name="Content Placeholder 8">
            <a:extLst>
              <a:ext uri="{FF2B5EF4-FFF2-40B4-BE49-F238E27FC236}">
                <a16:creationId xmlns:a16="http://schemas.microsoft.com/office/drawing/2014/main" id="{A89F25E3-B27A-417A-133E-FCC7313DB1F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1015038" y="1926266"/>
            <a:ext cx="8059480" cy="4802372"/>
          </a:xfrm>
          <a:prstGeom prst="rect">
            <a:avLst/>
          </a:prstGeom>
        </p:spPr>
      </p:pic>
      <p:sp>
        <p:nvSpPr>
          <p:cNvPr id="10" name="Speech Bubble: Rectangle with Corners Rounded 9">
            <a:extLst>
              <a:ext uri="{FF2B5EF4-FFF2-40B4-BE49-F238E27FC236}">
                <a16:creationId xmlns:a16="http://schemas.microsoft.com/office/drawing/2014/main" id="{77B2197D-E8A1-11CA-7A11-665CEF420624}"/>
              </a:ext>
            </a:extLst>
          </p:cNvPr>
          <p:cNvSpPr/>
          <p:nvPr/>
        </p:nvSpPr>
        <p:spPr>
          <a:xfrm>
            <a:off x="2467989" y="1738425"/>
            <a:ext cx="3859619" cy="1690575"/>
          </a:xfrm>
          <a:prstGeom prst="wedgeRoundRectCallout">
            <a:avLst>
              <a:gd name="adj1" fmla="val -6709"/>
              <a:gd name="adj2" fmla="val 5777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More people will vote our way if tap into their anxiety and keep repeating that our policies will save them, even if we never tell them what we are going to do! </a:t>
            </a:r>
          </a:p>
        </p:txBody>
      </p:sp>
      <p:sp>
        <p:nvSpPr>
          <p:cNvPr id="11" name="Speech Bubble: Rectangle with Corners Rounded 10">
            <a:extLst>
              <a:ext uri="{FF2B5EF4-FFF2-40B4-BE49-F238E27FC236}">
                <a16:creationId xmlns:a16="http://schemas.microsoft.com/office/drawing/2014/main" id="{65796EBC-5B2A-EC39-9DC1-ACE3C4720995}"/>
              </a:ext>
            </a:extLst>
          </p:cNvPr>
          <p:cNvSpPr/>
          <p:nvPr/>
        </p:nvSpPr>
        <p:spPr>
          <a:xfrm>
            <a:off x="212651" y="1584252"/>
            <a:ext cx="2137144" cy="2392325"/>
          </a:xfrm>
          <a:prstGeom prst="wedgeRoundRectCallout">
            <a:avLst>
              <a:gd name="adj1" fmla="val -723"/>
              <a:gd name="adj2" fmla="val 5969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Let’s get a celebrity to back our man; they listen to them even if they don’t know a thing about economics! </a:t>
            </a:r>
          </a:p>
        </p:txBody>
      </p:sp>
      <p:sp>
        <p:nvSpPr>
          <p:cNvPr id="12" name="Speech Bubble: Rectangle with Corners Rounded 11">
            <a:extLst>
              <a:ext uri="{FF2B5EF4-FFF2-40B4-BE49-F238E27FC236}">
                <a16:creationId xmlns:a16="http://schemas.microsoft.com/office/drawing/2014/main" id="{5C245243-8EA3-0024-45FD-B2C8C4CCCFE1}"/>
              </a:ext>
            </a:extLst>
          </p:cNvPr>
          <p:cNvSpPr/>
          <p:nvPr/>
        </p:nvSpPr>
        <p:spPr>
          <a:xfrm>
            <a:off x="6445802" y="2216884"/>
            <a:ext cx="3006542" cy="1286540"/>
          </a:xfrm>
          <a:prstGeom prst="wedgeRoundRectCallout">
            <a:avLst>
              <a:gd name="adj1" fmla="val -33379"/>
              <a:gd name="adj2" fmla="val 8438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Our funders control 75% of the local media in the state, so our message will dominate the news.</a:t>
            </a:r>
          </a:p>
        </p:txBody>
      </p:sp>
      <p:sp>
        <p:nvSpPr>
          <p:cNvPr id="13" name="Speech Bubble: Rectangle with Corners Rounded 12">
            <a:extLst>
              <a:ext uri="{FF2B5EF4-FFF2-40B4-BE49-F238E27FC236}">
                <a16:creationId xmlns:a16="http://schemas.microsoft.com/office/drawing/2014/main" id="{A5628744-4D09-D85D-7DE0-38A822DCB58E}"/>
              </a:ext>
            </a:extLst>
          </p:cNvPr>
          <p:cNvSpPr/>
          <p:nvPr/>
        </p:nvSpPr>
        <p:spPr>
          <a:xfrm>
            <a:off x="8508190" y="3593805"/>
            <a:ext cx="2847382" cy="1522226"/>
          </a:xfrm>
          <a:prstGeom prst="wedgeRoundRectCallout">
            <a:avLst>
              <a:gd name="adj1" fmla="val -40355"/>
              <a:gd name="adj2" fmla="val 6481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Keep telling people they are in danger; they always give up their civil rights when they are scared.</a:t>
            </a:r>
          </a:p>
        </p:txBody>
      </p:sp>
    </p:spTree>
    <p:extLst>
      <p:ext uri="{BB962C8B-B14F-4D97-AF65-F5344CB8AC3E}">
        <p14:creationId xmlns:p14="http://schemas.microsoft.com/office/powerpoint/2010/main" val="1497319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32FD-39C3-F332-4D98-510B36488977}"/>
              </a:ext>
            </a:extLst>
          </p:cNvPr>
          <p:cNvSpPr>
            <a:spLocks noGrp="1"/>
          </p:cNvSpPr>
          <p:nvPr>
            <p:ph type="title"/>
          </p:nvPr>
        </p:nvSpPr>
        <p:spPr>
          <a:xfrm>
            <a:off x="308344" y="451587"/>
            <a:ext cx="9292856" cy="730102"/>
          </a:xfrm>
        </p:spPr>
        <p:txBody>
          <a:bodyPr>
            <a:normAutofit/>
          </a:bodyPr>
          <a:lstStyle/>
          <a:p>
            <a:r>
              <a:rPr kumimoji="0" lang="en-US" sz="3600" b="0" i="0" u="none" strike="noStrike" kern="1200" cap="none" spc="0" normalizeH="0" baseline="0" noProof="0" dirty="0">
                <a:ln>
                  <a:noFill/>
                </a:ln>
                <a:solidFill>
                  <a:srgbClr val="6C643F"/>
                </a:solidFill>
                <a:effectLst/>
                <a:uLnTx/>
                <a:uFillTx/>
                <a:latin typeface="Trebuchet MS" panose="020B0603020202020204"/>
                <a:ea typeface="+mj-ea"/>
                <a:cs typeface="+mj-cs"/>
              </a:rPr>
              <a:t>Why Does Truth &amp; Media Integrity Matter? </a:t>
            </a:r>
            <a:endParaRPr lang="en-US" dirty="0"/>
          </a:p>
        </p:txBody>
      </p:sp>
      <p:pic>
        <p:nvPicPr>
          <p:cNvPr id="6" name="Content Placeholder 5">
            <a:extLst>
              <a:ext uri="{FF2B5EF4-FFF2-40B4-BE49-F238E27FC236}">
                <a16:creationId xmlns:a16="http://schemas.microsoft.com/office/drawing/2014/main" id="{7795590D-24FD-8280-F43D-319048F58E58}"/>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contrast="15000"/>
                    </a14:imgEffect>
                  </a14:imgLayer>
                </a14:imgProps>
              </a:ext>
            </a:extLst>
          </a:blip>
          <a:stretch>
            <a:fillRect/>
          </a:stretch>
        </p:blipFill>
        <p:spPr>
          <a:xfrm>
            <a:off x="469709" y="1827797"/>
            <a:ext cx="2955851" cy="3202405"/>
          </a:xfrm>
        </p:spPr>
      </p:pic>
      <p:sp>
        <p:nvSpPr>
          <p:cNvPr id="4" name="Content Placeholder 3">
            <a:extLst>
              <a:ext uri="{FF2B5EF4-FFF2-40B4-BE49-F238E27FC236}">
                <a16:creationId xmlns:a16="http://schemas.microsoft.com/office/drawing/2014/main" id="{9C97A682-4BFD-B435-820A-3E0E4F184C7D}"/>
              </a:ext>
            </a:extLst>
          </p:cNvPr>
          <p:cNvSpPr>
            <a:spLocks noGrp="1"/>
          </p:cNvSpPr>
          <p:nvPr>
            <p:ph sz="half" idx="2"/>
          </p:nvPr>
        </p:nvSpPr>
        <p:spPr>
          <a:xfrm>
            <a:off x="3571539" y="1372150"/>
            <a:ext cx="6252943" cy="5276075"/>
          </a:xfrm>
        </p:spPr>
        <p:txBody>
          <a:bodyPr>
            <a:noAutofit/>
          </a:bodyPr>
          <a:lstStyle/>
          <a:p>
            <a:r>
              <a:rPr lang="en-US" sz="2000" dirty="0"/>
              <a:t>Because truth in the media helps us to make rational and moral choices</a:t>
            </a:r>
          </a:p>
          <a:p>
            <a:r>
              <a:rPr lang="en-US" sz="2000" dirty="0"/>
              <a:t>Exploitative propaganda encourages us to buy what we do not need and to live in constant debt</a:t>
            </a:r>
          </a:p>
          <a:p>
            <a:r>
              <a:rPr lang="en-US" sz="2000" dirty="0"/>
              <a:t>Truth in media holds corporations and government accountable for creating health hazards, lying about military interventions, and exploiting the vulnerable for private profit </a:t>
            </a:r>
          </a:p>
          <a:p>
            <a:r>
              <a:rPr lang="en-US" sz="2000" dirty="0"/>
              <a:t>Honesty helps the public decide which political agendas and policies serve the best interests of the common good</a:t>
            </a:r>
          </a:p>
          <a:p>
            <a:r>
              <a:rPr lang="en-US" sz="2000" dirty="0"/>
              <a:t>Honesty and integrity builds trust between the people and their government which is vital to sustaining democracy</a:t>
            </a:r>
          </a:p>
        </p:txBody>
      </p:sp>
    </p:spTree>
    <p:extLst>
      <p:ext uri="{BB962C8B-B14F-4D97-AF65-F5344CB8AC3E}">
        <p14:creationId xmlns:p14="http://schemas.microsoft.com/office/powerpoint/2010/main" val="347489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FB926-7F83-BECE-A444-E1A4186EEC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76CAD-AE3F-6F6D-276C-20A00E9A56FF}"/>
              </a:ext>
            </a:extLst>
          </p:cNvPr>
          <p:cNvSpPr>
            <a:spLocks noGrp="1"/>
          </p:cNvSpPr>
          <p:nvPr>
            <p:ph type="title"/>
          </p:nvPr>
        </p:nvSpPr>
        <p:spPr>
          <a:xfrm>
            <a:off x="308344" y="451587"/>
            <a:ext cx="9292856" cy="730102"/>
          </a:xfrm>
        </p:spPr>
        <p:txBody>
          <a:bodyPr>
            <a:normAutofit/>
          </a:bodyPr>
          <a:lstStyle/>
          <a:p>
            <a:r>
              <a:rPr kumimoji="0" lang="en-US" sz="3600" b="0" i="0" u="none" strike="noStrike" kern="1200" cap="none" spc="0" normalizeH="0" baseline="0" noProof="0" dirty="0">
                <a:ln>
                  <a:noFill/>
                </a:ln>
                <a:solidFill>
                  <a:srgbClr val="6C643F"/>
                </a:solidFill>
                <a:effectLst/>
                <a:uLnTx/>
                <a:uFillTx/>
                <a:latin typeface="Trebuchet MS" panose="020B0603020202020204"/>
                <a:ea typeface="+mj-ea"/>
                <a:cs typeface="+mj-cs"/>
              </a:rPr>
              <a:t>Why Does Truth &amp; Media Integrity Matter? </a:t>
            </a:r>
            <a:endParaRPr lang="en-US" dirty="0"/>
          </a:p>
        </p:txBody>
      </p:sp>
      <p:sp>
        <p:nvSpPr>
          <p:cNvPr id="4" name="Content Placeholder 3">
            <a:extLst>
              <a:ext uri="{FF2B5EF4-FFF2-40B4-BE49-F238E27FC236}">
                <a16:creationId xmlns:a16="http://schemas.microsoft.com/office/drawing/2014/main" id="{0CCB5ACC-87BF-DB68-151C-1002E7972FCE}"/>
              </a:ext>
            </a:extLst>
          </p:cNvPr>
          <p:cNvSpPr>
            <a:spLocks noGrp="1"/>
          </p:cNvSpPr>
          <p:nvPr>
            <p:ph sz="half" idx="2"/>
          </p:nvPr>
        </p:nvSpPr>
        <p:spPr>
          <a:xfrm>
            <a:off x="4284922" y="1500689"/>
            <a:ext cx="4784650" cy="4827181"/>
          </a:xfrm>
        </p:spPr>
        <p:txBody>
          <a:bodyPr>
            <a:noAutofit/>
          </a:bodyPr>
          <a:lstStyle/>
          <a:p>
            <a:pPr marL="0" indent="0">
              <a:buNone/>
            </a:pPr>
            <a:r>
              <a:rPr lang="en-US" sz="2200" i="1" dirty="0">
                <a:solidFill>
                  <a:srgbClr val="77985E"/>
                </a:solidFill>
              </a:rPr>
              <a:t>“Nothing could be more irrational than to give the people power and to withhold from them information, without which power is abused. </a:t>
            </a:r>
          </a:p>
          <a:p>
            <a:pPr marL="0" indent="0">
              <a:buNone/>
            </a:pPr>
            <a:r>
              <a:rPr lang="en-US" sz="2200" i="1" dirty="0">
                <a:solidFill>
                  <a:srgbClr val="77985E"/>
                </a:solidFill>
              </a:rPr>
              <a:t>A people who mean to be their own governors must arm themselves with the power which knowledge gives. A popular government without popular information or the means of acquiring it is but a prologue to a farce or a tragedy, or perhaps both.”</a:t>
            </a:r>
          </a:p>
          <a:p>
            <a:pPr marL="0" indent="0">
              <a:buNone/>
            </a:pPr>
            <a:r>
              <a:rPr lang="en-US" sz="2200" i="1" dirty="0">
                <a:solidFill>
                  <a:srgbClr val="77985E"/>
                </a:solidFill>
              </a:rPr>
              <a:t> —James Madison</a:t>
            </a:r>
          </a:p>
        </p:txBody>
      </p:sp>
      <p:pic>
        <p:nvPicPr>
          <p:cNvPr id="7" name="Content Placeholder 6">
            <a:extLst>
              <a:ext uri="{FF2B5EF4-FFF2-40B4-BE49-F238E27FC236}">
                <a16:creationId xmlns:a16="http://schemas.microsoft.com/office/drawing/2014/main" id="{40C11801-8BED-D563-6E4B-831AA093559F}"/>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colorTemperature colorTemp="8800"/>
                    </a14:imgEffect>
                    <a14:imgEffect>
                      <a14:brightnessContrast bright="15000" contrast="20000"/>
                    </a14:imgEffect>
                  </a14:imgLayer>
                </a14:imgProps>
              </a:ext>
            </a:extLst>
          </a:blip>
          <a:stretch>
            <a:fillRect/>
          </a:stretch>
        </p:blipFill>
        <p:spPr>
          <a:xfrm>
            <a:off x="704478" y="1683497"/>
            <a:ext cx="2981199" cy="4104118"/>
          </a:xfrm>
          <a:prstGeom prst="rect">
            <a:avLst/>
          </a:prstGeom>
        </p:spPr>
      </p:pic>
    </p:spTree>
    <p:extLst>
      <p:ext uri="{BB962C8B-B14F-4D97-AF65-F5344CB8AC3E}">
        <p14:creationId xmlns:p14="http://schemas.microsoft.com/office/powerpoint/2010/main" val="1627025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5B7C4-4DA1-EA61-4AED-5EB9F94B1416}"/>
              </a:ext>
            </a:extLst>
          </p:cNvPr>
          <p:cNvSpPr>
            <a:spLocks noGrp="1"/>
          </p:cNvSpPr>
          <p:nvPr>
            <p:ph type="title"/>
          </p:nvPr>
        </p:nvSpPr>
        <p:spPr>
          <a:xfrm>
            <a:off x="677334" y="609600"/>
            <a:ext cx="8596668" cy="762000"/>
          </a:xfrm>
        </p:spPr>
        <p:txBody>
          <a:bodyPr/>
          <a:lstStyle/>
          <a:p>
            <a:r>
              <a:rPr lang="en-US" dirty="0"/>
              <a:t>Why Are People Vulnerable to Opinions?</a:t>
            </a:r>
          </a:p>
        </p:txBody>
      </p:sp>
      <p:sp>
        <p:nvSpPr>
          <p:cNvPr id="3" name="Content Placeholder 2">
            <a:extLst>
              <a:ext uri="{FF2B5EF4-FFF2-40B4-BE49-F238E27FC236}">
                <a16:creationId xmlns:a16="http://schemas.microsoft.com/office/drawing/2014/main" id="{4EDF3E72-4CAC-936F-C824-29A18671CFE9}"/>
              </a:ext>
            </a:extLst>
          </p:cNvPr>
          <p:cNvSpPr>
            <a:spLocks noGrp="1"/>
          </p:cNvSpPr>
          <p:nvPr>
            <p:ph sz="half" idx="1"/>
          </p:nvPr>
        </p:nvSpPr>
        <p:spPr>
          <a:xfrm>
            <a:off x="560375" y="1458840"/>
            <a:ext cx="6189506" cy="5133347"/>
          </a:xfrm>
        </p:spPr>
        <p:txBody>
          <a:bodyPr>
            <a:normAutofit/>
          </a:bodyPr>
          <a:lstStyle/>
          <a:p>
            <a:r>
              <a:rPr lang="en-US" sz="2000" dirty="0"/>
              <a:t>Instinctually everyone wants to survive, and the chances of survival improves when people fit into society and have social approval.</a:t>
            </a:r>
          </a:p>
          <a:p>
            <a:r>
              <a:rPr lang="en-US" sz="2000" dirty="0"/>
              <a:t>Psychologist Erik Erikson asserted that our identities are central to whether we fit in, and that society shapes our identities by way demonstrating its approval or disapproval of our personalities, sense of self, and behavior</a:t>
            </a:r>
          </a:p>
          <a:p>
            <a:r>
              <a:rPr lang="en-US" sz="2000" dirty="0"/>
              <a:t>People are vulnerable because public opinions warn them about what happens to people who are different or nonconforming </a:t>
            </a:r>
          </a:p>
          <a:p>
            <a:r>
              <a:rPr lang="en-US" sz="2000" dirty="0"/>
              <a:t>Many are vulnerable to opinions because they are ill-informed, uneducated, or not motivated to  form their own beliefs and values</a:t>
            </a:r>
          </a:p>
        </p:txBody>
      </p:sp>
      <p:pic>
        <p:nvPicPr>
          <p:cNvPr id="5" name="Content Placeholder 4">
            <a:extLst>
              <a:ext uri="{FF2B5EF4-FFF2-40B4-BE49-F238E27FC236}">
                <a16:creationId xmlns:a16="http://schemas.microsoft.com/office/drawing/2014/main" id="{B33C1892-579F-CA27-E215-3933795F396B}"/>
              </a:ext>
            </a:extLst>
          </p:cNvPr>
          <p:cNvPicPr>
            <a:picLocks noGrp="1" noChangeAspect="1"/>
          </p:cNvPicPr>
          <p:nvPr>
            <p:ph sz="half" idx="2"/>
          </p:nvPr>
        </p:nvPicPr>
        <p:blipFill>
          <a:blip r:embed="rId2"/>
          <a:stretch>
            <a:fillRect/>
          </a:stretch>
        </p:blipFill>
        <p:spPr>
          <a:xfrm rot="347247">
            <a:off x="7045174" y="1730623"/>
            <a:ext cx="2694250" cy="3673202"/>
          </a:xfrm>
          <a:prstGeom prst="rect">
            <a:avLst/>
          </a:prstGeom>
        </p:spPr>
      </p:pic>
    </p:spTree>
    <p:extLst>
      <p:ext uri="{BB962C8B-B14F-4D97-AF65-F5344CB8AC3E}">
        <p14:creationId xmlns:p14="http://schemas.microsoft.com/office/powerpoint/2010/main" val="2554323542"/>
      </p:ext>
    </p:extLst>
  </p:cSld>
  <p:clrMapOvr>
    <a:masterClrMapping/>
  </p:clrMapOvr>
</p:sld>
</file>

<file path=ppt/theme/theme1.xml><?xml version="1.0" encoding="utf-8"?>
<a:theme xmlns:a="http://schemas.openxmlformats.org/drawingml/2006/main" name="Facet">
  <a:themeElements>
    <a:clrScheme name="Custom 2">
      <a:dk1>
        <a:sysClr val="windowText" lastClr="000000"/>
      </a:dk1>
      <a:lt1>
        <a:sysClr val="window" lastClr="FFFFFF"/>
      </a:lt1>
      <a:dk2>
        <a:srgbClr val="2C3C43"/>
      </a:dk2>
      <a:lt2>
        <a:srgbClr val="EBEBEB"/>
      </a:lt2>
      <a:accent1>
        <a:srgbClr val="6C643F"/>
      </a:accent1>
      <a:accent2>
        <a:srgbClr val="E6B91E"/>
      </a:accent2>
      <a:accent3>
        <a:srgbClr val="F27D3C"/>
      </a:accent3>
      <a:accent4>
        <a:srgbClr val="AD4C11"/>
      </a:accent4>
      <a:accent5>
        <a:srgbClr val="C42F1A"/>
      </a:accent5>
      <a:accent6>
        <a:srgbClr val="918655"/>
      </a:accent6>
      <a:hlink>
        <a:srgbClr val="6E91A0"/>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1001</TotalTime>
  <Words>2081</Words>
  <Application>Microsoft Office PowerPoint</Application>
  <PresentationFormat>Widescreen</PresentationFormat>
  <Paragraphs>126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Trebuchet MS</vt:lpstr>
      <vt:lpstr>Wingdings</vt:lpstr>
      <vt:lpstr>Wingdings 3</vt:lpstr>
      <vt:lpstr>Facet</vt:lpstr>
      <vt:lpstr>Workshops &amp; Retreats</vt:lpstr>
      <vt:lpstr>The Purpose of This Presentation is to:</vt:lpstr>
      <vt:lpstr>Defining Key Terms</vt:lpstr>
      <vt:lpstr>Common Features of Propaganda</vt:lpstr>
      <vt:lpstr>Common Features of Editorial Bias</vt:lpstr>
      <vt:lpstr>Engineering Public Opinion and Behavior</vt:lpstr>
      <vt:lpstr>Why Does Truth &amp; Media Integrity Matter? </vt:lpstr>
      <vt:lpstr>Why Does Truth &amp; Media Integrity Matter? </vt:lpstr>
      <vt:lpstr>Why Are People Vulnerable to Opinions?</vt:lpstr>
      <vt:lpstr>Understanding Mass Media: Wealth</vt:lpstr>
      <vt:lpstr>Understanding Mass Media: Ownership</vt:lpstr>
      <vt:lpstr>Understanding Mass Media: Monopoly</vt:lpstr>
      <vt:lpstr>Understanding Mass Media: Competing Interests</vt:lpstr>
      <vt:lpstr>Elements of Critical Media Consumption</vt:lpstr>
      <vt:lpstr>Criteria to Assess Communication Elements</vt:lpstr>
      <vt:lpstr>Compare &amp; Contrast These Two Accounts: What Do Readers Know? What Do They Not Know? </vt:lpstr>
      <vt:lpstr>Things to Consider</vt:lpstr>
      <vt:lpstr>Questions for Reflection &amp; Discussion</vt:lpstr>
      <vt:lpstr>Additional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 Gorzycki</dc:creator>
  <cp:lastModifiedBy>Meg Gorzycki</cp:lastModifiedBy>
  <cp:revision>5</cp:revision>
  <dcterms:created xsi:type="dcterms:W3CDTF">2026-01-14T15:30:45Z</dcterms:created>
  <dcterms:modified xsi:type="dcterms:W3CDTF">2026-01-23T06:50:39Z</dcterms:modified>
</cp:coreProperties>
</file>